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embeddedFontLst>
    <p:embeddedFont>
      <p:font typeface="Roboto Slab"/>
      <p:regular r:id="rId29"/>
    </p:embeddedFont>
    <p:embeddedFont>
      <p:font typeface="Roboto Slab"/>
      <p:regular r:id="rId30"/>
    </p:embeddedFont>
    <p:embeddedFont>
      <p:font typeface="Roboto"/>
      <p:regular r:id="rId31"/>
    </p:embeddedFont>
    <p:embeddedFont>
      <p:font typeface="Roboto"/>
      <p:regular r:id="rId32"/>
    </p:embeddedFont>
    <p:embeddedFont>
      <p:font typeface="Roboto"/>
      <p:regular r:id="rId33"/>
    </p:embeddedFont>
    <p:embeddedFont>
      <p:font typeface="Roboto"/>
      <p:regular r:id="rId34"/>
    </p:embeddedFont>
    <p:embeddedFont>
      <p:font typeface="Roboto"/>
      <p:regular r:id="rId35"/>
    </p:embeddedFont>
    <p:embeddedFont>
      <p:font typeface="Roboto"/>
      <p:regular r:id="rId36"/>
    </p:embeddedFont>
    <p:embeddedFont>
      <p:font typeface="Roboto"/>
      <p:regular r:id="rId37"/>
    </p:embeddedFont>
    <p:embeddedFont>
      <p:font typeface="Roboto"/>
      <p:regular r:id="rId38"/>
    </p:embeddedFont>
    <p:embeddedFont>
      <p:font typeface="Roboto"/>
      <p:regular r:id="rId39"/>
    </p:embeddedFont>
    <p:embeddedFont>
      <p:font typeface="Roboto"/>
      <p:regular r:id="rId40"/>
    </p:embeddedFont>
    <p:embeddedFont>
      <p:font typeface="Roboto"/>
      <p:regular r:id="rId41"/>
    </p:embeddedFont>
    <p:embeddedFont>
      <p:font typeface="Roboto"/>
      <p:regular r:id="rId42"/>
    </p:embeddedFont>
    <p:embeddedFont>
      <p:font typeface="Roboto"/>
      <p:regular r:id="rId43"/>
    </p:embeddedFont>
    <p:embeddedFont>
      <p:font typeface="Roboto"/>
      <p:regular r:id="rId4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22.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02733">
              <a:alpha val="80000"/>
            </a:srgbClr>
          </a:solidFill>
          <a:ln/>
        </p:spPr>
      </p:sp>
      <p:sp>
        <p:nvSpPr>
          <p:cNvPr id="4" name="Text 1"/>
          <p:cNvSpPr/>
          <p:nvPr/>
        </p:nvSpPr>
        <p:spPr>
          <a:xfrm>
            <a:off x="793790" y="2422088"/>
            <a:ext cx="13042821" cy="1956435"/>
          </a:xfrm>
          <a:prstGeom prst="rect">
            <a:avLst/>
          </a:prstGeom>
          <a:noFill/>
          <a:ln/>
        </p:spPr>
        <p:txBody>
          <a:bodyPr wrap="square" lIns="0" tIns="0" rIns="0" bIns="0" rtlCol="0" anchor="t"/>
          <a:lstStyle/>
          <a:p>
            <a:pPr indent="0" marL="0">
              <a:lnSpc>
                <a:spcPts val="7700"/>
              </a:lnSpc>
              <a:buNone/>
            </a:pPr>
            <a:r>
              <a:rPr lang="en-US" sz="6150" dirty="0">
                <a:solidFill>
                  <a:srgbClr val="76B9FF"/>
                </a:solidFill>
                <a:latin typeface="Roboto Slab" pitchFamily="34" charset="0"/>
                <a:ea typeface="Roboto Slab" pitchFamily="34" charset="-122"/>
                <a:cs typeface="Roboto Slab" pitchFamily="34" charset="-120"/>
              </a:rPr>
              <a:t>Análisis Exploratorio de Datos de Reseñas de TripAdvisor</a:t>
            </a:r>
            <a:endParaRPr lang="en-US" sz="6150" dirty="0"/>
          </a:p>
        </p:txBody>
      </p:sp>
      <p:sp>
        <p:nvSpPr>
          <p:cNvPr id="5" name="Text 2"/>
          <p:cNvSpPr/>
          <p:nvPr/>
        </p:nvSpPr>
        <p:spPr>
          <a:xfrm>
            <a:off x="793790" y="471868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Este trabajo presenta un análisis exploratorio de datos (EDA) de las reseñas de TripAdvisor. Se examinan 10 variables diferentes que representan características relevantes de los establecimientos turísticos. El objetivo es comprender la estructura de los datos, identificar patrones y tendencias, y obtener información útil para la toma de decisiones.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63045" y="835700"/>
            <a:ext cx="5904309" cy="708779"/>
          </a:xfrm>
          <a:prstGeom prst="rect">
            <a:avLst/>
          </a:prstGeom>
          <a:noFill/>
          <a:ln/>
        </p:spPr>
        <p:txBody>
          <a:bodyPr wrap="none" lIns="0" tIns="0" rIns="0" bIns="0" rtlCol="0" anchor="t"/>
          <a:lstStyle/>
          <a:p>
            <a:pPr algn="ct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Histograma para baile</a:t>
            </a:r>
            <a:endParaRPr lang="en-US" sz="4450" dirty="0"/>
          </a:p>
        </p:txBody>
      </p:sp>
      <p:pic>
        <p:nvPicPr>
          <p:cNvPr id="3" name="Image 0" descr="preencoded.png">    </p:cNvPr>
          <p:cNvPicPr>
            <a:picLocks noChangeAspect="1"/>
          </p:cNvPicPr>
          <p:nvPr/>
        </p:nvPicPr>
        <p:blipFill>
          <a:blip r:embed="rId1"/>
          <a:stretch>
            <a:fillRect/>
          </a:stretch>
        </p:blipFill>
        <p:spPr>
          <a:xfrm>
            <a:off x="2797493" y="1998107"/>
            <a:ext cx="9035296" cy="53957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283273" y="1158954"/>
            <a:ext cx="6063734" cy="708779"/>
          </a:xfrm>
          <a:prstGeom prst="rect">
            <a:avLst/>
          </a:prstGeom>
          <a:noFill/>
          <a:ln/>
        </p:spPr>
        <p:txBody>
          <a:bodyPr wrap="none" lIns="0" tIns="0" rIns="0" bIns="0" rtlCol="0" anchor="t"/>
          <a:lstStyle/>
          <a:p>
            <a:pPr algn="ct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Histograma para bares</a:t>
            </a:r>
            <a:endParaRPr lang="en-US" sz="4450" dirty="0"/>
          </a:p>
        </p:txBody>
      </p:sp>
      <p:pic>
        <p:nvPicPr>
          <p:cNvPr id="3" name="Image 0" descr="preencoded.png">    </p:cNvPr>
          <p:cNvPicPr>
            <a:picLocks noChangeAspect="1"/>
          </p:cNvPicPr>
          <p:nvPr/>
        </p:nvPicPr>
        <p:blipFill>
          <a:blip r:embed="rId1"/>
          <a:stretch>
            <a:fillRect/>
          </a:stretch>
        </p:blipFill>
        <p:spPr>
          <a:xfrm>
            <a:off x="3263860" y="2321362"/>
            <a:ext cx="8102679" cy="47491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007287" y="1148834"/>
            <a:ext cx="6615827" cy="708779"/>
          </a:xfrm>
          <a:prstGeom prst="rect">
            <a:avLst/>
          </a:prstGeom>
          <a:noFill/>
          <a:ln/>
        </p:spPr>
        <p:txBody>
          <a:bodyPr wrap="none" lIns="0" tIns="0" rIns="0" bIns="0" rtlCol="0" anchor="t"/>
          <a:lstStyle/>
          <a:p>
            <a:pPr algn="ct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Histograma para resorts </a:t>
            </a:r>
            <a:endParaRPr lang="en-US" sz="4450" dirty="0"/>
          </a:p>
        </p:txBody>
      </p:sp>
      <p:pic>
        <p:nvPicPr>
          <p:cNvPr id="3" name="Image 0" descr="preencoded.png">    </p:cNvPr>
          <p:cNvPicPr>
            <a:picLocks noChangeAspect="1"/>
          </p:cNvPicPr>
          <p:nvPr/>
        </p:nvPicPr>
        <p:blipFill>
          <a:blip r:embed="rId1"/>
          <a:stretch>
            <a:fillRect/>
          </a:stretch>
        </p:blipFill>
        <p:spPr>
          <a:xfrm>
            <a:off x="3370897" y="2311241"/>
            <a:ext cx="7888486" cy="47694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545556"/>
            <a:ext cx="7184112"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Correlación entre variables</a:t>
            </a:r>
            <a:endParaRPr lang="en-US" sz="4450" dirty="0"/>
          </a:p>
        </p:txBody>
      </p:sp>
      <p:sp>
        <p:nvSpPr>
          <p:cNvPr id="3" name="Text 1"/>
          <p:cNvSpPr/>
          <p:nvPr/>
        </p:nvSpPr>
        <p:spPr>
          <a:xfrm>
            <a:off x="793790" y="3594497"/>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Sin análisis previo, podríamos intentar hacer una agrupación medianamente lógica por sectores de estas reseñas. Por ejemplo: </a:t>
            </a:r>
            <a:endParaRPr lang="en-US" sz="1750" dirty="0"/>
          </a:p>
        </p:txBody>
      </p:sp>
      <p:sp>
        <p:nvSpPr>
          <p:cNvPr id="4" name="Shape 2"/>
          <p:cNvSpPr/>
          <p:nvPr/>
        </p:nvSpPr>
        <p:spPr>
          <a:xfrm>
            <a:off x="793790" y="4467701"/>
            <a:ext cx="510302" cy="510302"/>
          </a:xfrm>
          <a:prstGeom prst="roundRect">
            <a:avLst>
              <a:gd name="adj" fmla="val 6667"/>
            </a:avLst>
          </a:prstGeom>
          <a:solidFill>
            <a:srgbClr val="3F4652"/>
          </a:solidFill>
          <a:ln/>
        </p:spPr>
      </p:sp>
      <p:sp>
        <p:nvSpPr>
          <p:cNvPr id="5" name="Text 3"/>
          <p:cNvSpPr/>
          <p:nvPr/>
        </p:nvSpPr>
        <p:spPr>
          <a:xfrm>
            <a:off x="978813" y="4552712"/>
            <a:ext cx="140256"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4"/>
          <p:cNvSpPr/>
          <p:nvPr/>
        </p:nvSpPr>
        <p:spPr>
          <a:xfrm>
            <a:off x="1530906" y="446770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Ocio</a:t>
            </a:r>
            <a:endParaRPr lang="en-US" sz="2200" dirty="0"/>
          </a:p>
        </p:txBody>
      </p:sp>
      <p:sp>
        <p:nvSpPr>
          <p:cNvPr id="7" name="Text 5"/>
          <p:cNvSpPr/>
          <p:nvPr/>
        </p:nvSpPr>
        <p:spPr>
          <a:xfrm>
            <a:off x="1530906" y="4958120"/>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Bares, restaurantes y clubes de baile.</a:t>
            </a:r>
            <a:endParaRPr lang="en-US" sz="1750" dirty="0"/>
          </a:p>
        </p:txBody>
      </p:sp>
      <p:sp>
        <p:nvSpPr>
          <p:cNvPr id="8" name="Shape 6"/>
          <p:cNvSpPr/>
          <p:nvPr/>
        </p:nvSpPr>
        <p:spPr>
          <a:xfrm>
            <a:off x="5216962" y="4467701"/>
            <a:ext cx="510302" cy="510302"/>
          </a:xfrm>
          <a:prstGeom prst="roundRect">
            <a:avLst>
              <a:gd name="adj" fmla="val 6667"/>
            </a:avLst>
          </a:prstGeom>
          <a:solidFill>
            <a:srgbClr val="3F4652"/>
          </a:solidFill>
          <a:ln/>
        </p:spPr>
      </p:sp>
      <p:sp>
        <p:nvSpPr>
          <p:cNvPr id="9" name="Text 7"/>
          <p:cNvSpPr/>
          <p:nvPr/>
        </p:nvSpPr>
        <p:spPr>
          <a:xfrm>
            <a:off x="5378172" y="4552712"/>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0" name="Text 8"/>
          <p:cNvSpPr/>
          <p:nvPr/>
        </p:nvSpPr>
        <p:spPr>
          <a:xfrm>
            <a:off x="5954078" y="446770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Aire libre </a:t>
            </a:r>
            <a:endParaRPr lang="en-US" sz="2200" dirty="0"/>
          </a:p>
        </p:txBody>
      </p:sp>
      <p:sp>
        <p:nvSpPr>
          <p:cNvPr id="11" name="Text 9"/>
          <p:cNvSpPr/>
          <p:nvPr/>
        </p:nvSpPr>
        <p:spPr>
          <a:xfrm>
            <a:off x="5954078" y="4958120"/>
            <a:ext cx="3459242"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Playas y parques</a:t>
            </a:r>
            <a:endParaRPr lang="en-US" sz="1750" dirty="0"/>
          </a:p>
        </p:txBody>
      </p:sp>
      <p:sp>
        <p:nvSpPr>
          <p:cNvPr id="12" name="Shape 10"/>
          <p:cNvSpPr/>
          <p:nvPr/>
        </p:nvSpPr>
        <p:spPr>
          <a:xfrm>
            <a:off x="9640133" y="4467701"/>
            <a:ext cx="510302" cy="510302"/>
          </a:xfrm>
          <a:prstGeom prst="roundRect">
            <a:avLst>
              <a:gd name="adj" fmla="val 6667"/>
            </a:avLst>
          </a:prstGeom>
          <a:solidFill>
            <a:srgbClr val="3F4652"/>
          </a:solidFill>
          <a:ln/>
        </p:spPr>
      </p:sp>
      <p:sp>
        <p:nvSpPr>
          <p:cNvPr id="13" name="Text 11"/>
          <p:cNvSpPr/>
          <p:nvPr/>
        </p:nvSpPr>
        <p:spPr>
          <a:xfrm>
            <a:off x="9803368" y="4552712"/>
            <a:ext cx="183713"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4" name="Text 12"/>
          <p:cNvSpPr/>
          <p:nvPr/>
        </p:nvSpPr>
        <p:spPr>
          <a:xfrm>
            <a:off x="10377249" y="446770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Arte</a:t>
            </a:r>
            <a:endParaRPr lang="en-US" sz="2200" dirty="0"/>
          </a:p>
        </p:txBody>
      </p:sp>
      <p:sp>
        <p:nvSpPr>
          <p:cNvPr id="15" name="Text 13"/>
          <p:cNvSpPr/>
          <p:nvPr/>
        </p:nvSpPr>
        <p:spPr>
          <a:xfrm>
            <a:off x="10377249" y="4958120"/>
            <a:ext cx="3459242"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Museos, galerías de arte y teatros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81263" y="456605"/>
            <a:ext cx="5721787" cy="518874"/>
          </a:xfrm>
          <a:prstGeom prst="rect">
            <a:avLst/>
          </a:prstGeom>
          <a:noFill/>
          <a:ln/>
        </p:spPr>
        <p:txBody>
          <a:bodyPr wrap="none" lIns="0" tIns="0" rIns="0" bIns="0" rtlCol="0" anchor="t"/>
          <a:lstStyle/>
          <a:p>
            <a:pPr indent="0" marL="0">
              <a:lnSpc>
                <a:spcPts val="4050"/>
              </a:lnSpc>
              <a:buNone/>
            </a:pPr>
            <a:r>
              <a:rPr lang="en-US" sz="3250" dirty="0">
                <a:solidFill>
                  <a:srgbClr val="76B9FF"/>
                </a:solidFill>
                <a:latin typeface="Roboto Slab" pitchFamily="34" charset="0"/>
                <a:ea typeface="Roboto Slab" pitchFamily="34" charset="-122"/>
                <a:cs typeface="Roboto Slab" pitchFamily="34" charset="-120"/>
              </a:rPr>
              <a:t>Comprobación de correlación</a:t>
            </a:r>
            <a:endParaRPr lang="en-US" sz="3250" dirty="0"/>
          </a:p>
        </p:txBody>
      </p:sp>
      <p:sp>
        <p:nvSpPr>
          <p:cNvPr id="3" name="Text 1"/>
          <p:cNvSpPr/>
          <p:nvPr/>
        </p:nvSpPr>
        <p:spPr>
          <a:xfrm>
            <a:off x="581263" y="1307544"/>
            <a:ext cx="13467874" cy="265747"/>
          </a:xfrm>
          <a:prstGeom prst="rect">
            <a:avLst/>
          </a:prstGeom>
          <a:noFill/>
          <a:ln/>
        </p:spPr>
        <p:txBody>
          <a:bodyPr wrap="none" lIns="0" tIns="0" rIns="0" bIns="0" rtlCol="0" anchor="t"/>
          <a:lstStyle/>
          <a:p>
            <a:pPr indent="0" marL="0">
              <a:lnSpc>
                <a:spcPts val="2050"/>
              </a:lnSpc>
              <a:buNone/>
            </a:pPr>
            <a:r>
              <a:rPr lang="en-US" sz="1300" dirty="0">
                <a:solidFill>
                  <a:srgbClr val="D6E5EF"/>
                </a:solidFill>
                <a:latin typeface="Roboto" pitchFamily="34" charset="0"/>
                <a:ea typeface="Roboto" pitchFamily="34" charset="-122"/>
                <a:cs typeface="Roboto" pitchFamily="34" charset="-120"/>
              </a:rPr>
              <a:t>Verificar si los grupos hechos guardan relación real con los datos.</a:t>
            </a:r>
            <a:endParaRPr lang="en-US" sz="1300" dirty="0"/>
          </a:p>
        </p:txBody>
      </p:sp>
      <p:pic>
        <p:nvPicPr>
          <p:cNvPr id="4" name="Image 0" descr="preencoded.png">    </p:cNvPr>
          <p:cNvPicPr>
            <a:picLocks noChangeAspect="1"/>
          </p:cNvPicPr>
          <p:nvPr/>
        </p:nvPicPr>
        <p:blipFill>
          <a:blip r:embed="rId1"/>
          <a:stretch>
            <a:fillRect/>
          </a:stretch>
        </p:blipFill>
        <p:spPr>
          <a:xfrm>
            <a:off x="581263" y="1946910"/>
            <a:ext cx="6531412" cy="3090743"/>
          </a:xfrm>
          <a:prstGeom prst="rect">
            <a:avLst/>
          </a:prstGeom>
        </p:spPr>
      </p:pic>
      <p:sp>
        <p:nvSpPr>
          <p:cNvPr id="5" name="Text 2"/>
          <p:cNvSpPr/>
          <p:nvPr/>
        </p:nvSpPr>
        <p:spPr>
          <a:xfrm>
            <a:off x="581263" y="5224463"/>
            <a:ext cx="2491145" cy="311348"/>
          </a:xfrm>
          <a:prstGeom prst="rect">
            <a:avLst/>
          </a:prstGeom>
          <a:noFill/>
          <a:ln/>
        </p:spPr>
        <p:txBody>
          <a:bodyPr wrap="none" lIns="0" tIns="0" rIns="0" bIns="0" rtlCol="0" anchor="t"/>
          <a:lstStyle/>
          <a:p>
            <a:pPr indent="0" marL="0">
              <a:lnSpc>
                <a:spcPts val="2450"/>
              </a:lnSpc>
              <a:buNone/>
            </a:pPr>
            <a:r>
              <a:rPr lang="en-US" sz="1950" dirty="0">
                <a:solidFill>
                  <a:srgbClr val="76B9FF"/>
                </a:solidFill>
                <a:latin typeface="Roboto Slab" pitchFamily="34" charset="0"/>
                <a:ea typeface="Roboto Slab" pitchFamily="34" charset="-122"/>
                <a:cs typeface="Roboto Slab" pitchFamily="34" charset="-120"/>
              </a:rPr>
              <a:t>Código</a:t>
            </a:r>
            <a:endParaRPr lang="en-US" sz="1950" dirty="0"/>
          </a:p>
        </p:txBody>
      </p:sp>
      <p:sp>
        <p:nvSpPr>
          <p:cNvPr id="6" name="Text 3"/>
          <p:cNvSpPr/>
          <p:nvPr/>
        </p:nvSpPr>
        <p:spPr>
          <a:xfrm>
            <a:off x="846773" y="5701784"/>
            <a:ext cx="6265902" cy="265747"/>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6E5EF"/>
                </a:solidFill>
                <a:latin typeface="Roboto" pitchFamily="34" charset="0"/>
                <a:ea typeface="Roboto" pitchFamily="34" charset="-122"/>
                <a:cs typeface="Roboto" pitchFamily="34" charset="-120"/>
              </a:rPr>
              <a:t>Generamos los gráficos de violín para cada variable</a:t>
            </a:r>
            <a:endParaRPr lang="en-US" sz="1300" dirty="0"/>
          </a:p>
        </p:txBody>
      </p:sp>
      <p:sp>
        <p:nvSpPr>
          <p:cNvPr id="7" name="Text 4"/>
          <p:cNvSpPr/>
          <p:nvPr/>
        </p:nvSpPr>
        <p:spPr>
          <a:xfrm>
            <a:off x="846773" y="6025634"/>
            <a:ext cx="6265902" cy="265747"/>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6E5EF"/>
                </a:solidFill>
                <a:latin typeface="Roboto" pitchFamily="34" charset="0"/>
                <a:ea typeface="Roboto" pitchFamily="34" charset="-122"/>
                <a:cs typeface="Roboto" pitchFamily="34" charset="-120"/>
              </a:rPr>
              <a:t>También hacemos una matriz de correlación, aspecto en el que nos vamos a centrar</a:t>
            </a:r>
            <a:endParaRPr lang="en-US" sz="1300" dirty="0"/>
          </a:p>
        </p:txBody>
      </p:sp>
      <p:pic>
        <p:nvPicPr>
          <p:cNvPr id="8" name="Image 1" descr="preencoded.png">    </p:cNvPr>
          <p:cNvPicPr>
            <a:picLocks noChangeAspect="1"/>
          </p:cNvPicPr>
          <p:nvPr/>
        </p:nvPicPr>
        <p:blipFill>
          <a:blip r:embed="rId2"/>
          <a:stretch>
            <a:fillRect/>
          </a:stretch>
        </p:blipFill>
        <p:spPr>
          <a:xfrm>
            <a:off x="7525345" y="1946910"/>
            <a:ext cx="4539853" cy="4029432"/>
          </a:xfrm>
          <a:prstGeom prst="rect">
            <a:avLst/>
          </a:prstGeom>
        </p:spPr>
      </p:pic>
      <p:sp>
        <p:nvSpPr>
          <p:cNvPr id="9" name="Text 5"/>
          <p:cNvSpPr/>
          <p:nvPr/>
        </p:nvSpPr>
        <p:spPr>
          <a:xfrm>
            <a:off x="7525345" y="6163151"/>
            <a:ext cx="2506147" cy="311348"/>
          </a:xfrm>
          <a:prstGeom prst="rect">
            <a:avLst/>
          </a:prstGeom>
          <a:noFill/>
          <a:ln/>
        </p:spPr>
        <p:txBody>
          <a:bodyPr wrap="none" lIns="0" tIns="0" rIns="0" bIns="0" rtlCol="0" anchor="t"/>
          <a:lstStyle/>
          <a:p>
            <a:pPr indent="0" marL="0">
              <a:lnSpc>
                <a:spcPts val="2450"/>
              </a:lnSpc>
              <a:buNone/>
            </a:pPr>
            <a:r>
              <a:rPr lang="en-US" sz="1950" dirty="0">
                <a:solidFill>
                  <a:srgbClr val="76B9FF"/>
                </a:solidFill>
                <a:latin typeface="Roboto Slab" pitchFamily="34" charset="0"/>
                <a:ea typeface="Roboto Slab" pitchFamily="34" charset="-122"/>
                <a:cs typeface="Roboto Slab" pitchFamily="34" charset="-120"/>
              </a:rPr>
              <a:t>Matriz de correlación</a:t>
            </a:r>
            <a:endParaRPr lang="en-US" sz="1950" dirty="0"/>
          </a:p>
        </p:txBody>
      </p:sp>
      <p:sp>
        <p:nvSpPr>
          <p:cNvPr id="10" name="Text 6"/>
          <p:cNvSpPr/>
          <p:nvPr/>
        </p:nvSpPr>
        <p:spPr>
          <a:xfrm>
            <a:off x="7525345" y="6640473"/>
            <a:ext cx="6531412" cy="531495"/>
          </a:xfrm>
          <a:prstGeom prst="rect">
            <a:avLst/>
          </a:prstGeom>
          <a:noFill/>
          <a:ln/>
        </p:spPr>
        <p:txBody>
          <a:bodyPr wrap="square" lIns="0" tIns="0" rIns="0" bIns="0" rtlCol="0" anchor="t"/>
          <a:lstStyle/>
          <a:p>
            <a:pPr indent="0" marL="0">
              <a:lnSpc>
                <a:spcPts val="2050"/>
              </a:lnSpc>
              <a:buNone/>
            </a:pPr>
            <a:r>
              <a:rPr lang="en-US" sz="1300" dirty="0">
                <a:solidFill>
                  <a:srgbClr val="D6E5EF"/>
                </a:solidFill>
                <a:latin typeface="Roboto" pitchFamily="34" charset="0"/>
                <a:ea typeface="Roboto" pitchFamily="34" charset="-122"/>
                <a:cs typeface="Roboto" pitchFamily="34" charset="-120"/>
              </a:rPr>
              <a:t>Se pueden observar que los grupos que habíamos hecho en un principio no guardan precisamente correlación entre sus variables</a:t>
            </a:r>
            <a:endParaRPr lang="en-US" sz="1300" dirty="0"/>
          </a:p>
        </p:txBody>
      </p:sp>
      <p:sp>
        <p:nvSpPr>
          <p:cNvPr id="11" name="Text 7"/>
          <p:cNvSpPr/>
          <p:nvPr/>
        </p:nvSpPr>
        <p:spPr>
          <a:xfrm>
            <a:off x="581263" y="7508200"/>
            <a:ext cx="13467874" cy="265747"/>
          </a:xfrm>
          <a:prstGeom prst="rect">
            <a:avLst/>
          </a:prstGeom>
          <a:noFill/>
          <a:ln/>
        </p:spPr>
        <p:txBody>
          <a:bodyPr wrap="none" lIns="0" tIns="0" rIns="0" bIns="0" rtlCol="0" anchor="t"/>
          <a:lstStyle/>
          <a:p>
            <a:pPr indent="0" marL="0">
              <a:lnSpc>
                <a:spcPts val="2050"/>
              </a:lnSpc>
              <a:buNone/>
            </a:pP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36521" y="578644"/>
            <a:ext cx="7562136" cy="657582"/>
          </a:xfrm>
          <a:prstGeom prst="rect">
            <a:avLst/>
          </a:prstGeom>
          <a:noFill/>
          <a:ln/>
        </p:spPr>
        <p:txBody>
          <a:bodyPr wrap="none" lIns="0" tIns="0" rIns="0" bIns="0" rtlCol="0" anchor="t"/>
          <a:lstStyle/>
          <a:p>
            <a:pPr indent="0" marL="0">
              <a:lnSpc>
                <a:spcPts val="5150"/>
              </a:lnSpc>
              <a:buNone/>
            </a:pPr>
            <a:r>
              <a:rPr lang="en-US" sz="4100" dirty="0">
                <a:solidFill>
                  <a:srgbClr val="76B9FF"/>
                </a:solidFill>
                <a:latin typeface="Roboto Slab" pitchFamily="34" charset="0"/>
                <a:ea typeface="Roboto Slab" pitchFamily="34" charset="-122"/>
                <a:cs typeface="Roboto Slab" pitchFamily="34" charset="-120"/>
              </a:rPr>
              <a:t>Conclusiones de la correlación</a:t>
            </a:r>
            <a:endParaRPr lang="en-US" sz="4100" dirty="0"/>
          </a:p>
        </p:txBody>
      </p:sp>
      <p:sp>
        <p:nvSpPr>
          <p:cNvPr id="3" name="Text 1"/>
          <p:cNvSpPr/>
          <p:nvPr/>
        </p:nvSpPr>
        <p:spPr>
          <a:xfrm>
            <a:off x="736521" y="1762244"/>
            <a:ext cx="4305657" cy="328851"/>
          </a:xfrm>
          <a:prstGeom prst="rect">
            <a:avLst/>
          </a:prstGeom>
          <a:noFill/>
          <a:ln/>
        </p:spPr>
        <p:txBody>
          <a:bodyPr wrap="none" lIns="0" tIns="0" rIns="0" bIns="0" rtlCol="0" anchor="t"/>
          <a:lstStyle/>
          <a:p>
            <a:pPr indent="0" marL="0">
              <a:lnSpc>
                <a:spcPts val="2550"/>
              </a:lnSpc>
              <a:buNone/>
            </a:pPr>
            <a:r>
              <a:rPr lang="en-US" sz="2050" dirty="0">
                <a:solidFill>
                  <a:srgbClr val="76B9FF"/>
                </a:solidFill>
                <a:latin typeface="Roboto Slab" pitchFamily="34" charset="0"/>
                <a:ea typeface="Roboto Slab" pitchFamily="34" charset="-122"/>
                <a:cs typeface="Roboto Slab" pitchFamily="34" charset="-120"/>
              </a:rPr>
              <a:t>Variables con correlación negativa</a:t>
            </a:r>
            <a:endParaRPr lang="en-US" sz="2050" dirty="0"/>
          </a:p>
        </p:txBody>
      </p:sp>
      <p:sp>
        <p:nvSpPr>
          <p:cNvPr id="4" name="Text 2"/>
          <p:cNvSpPr/>
          <p:nvPr/>
        </p:nvSpPr>
        <p:spPr>
          <a:xfrm>
            <a:off x="1073229" y="2301478"/>
            <a:ext cx="5985272" cy="673418"/>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D6E5EF"/>
                </a:solidFill>
                <a:latin typeface="Roboto" pitchFamily="34" charset="0"/>
                <a:ea typeface="Roboto" pitchFamily="34" charset="-122"/>
                <a:cs typeface="Roboto" pitchFamily="34" charset="-120"/>
              </a:rPr>
              <a:t>Grupo 3</a:t>
            </a:r>
            <a:pPr algn="l" indent="0" marL="0">
              <a:lnSpc>
                <a:spcPts val="2650"/>
              </a:lnSpc>
              <a:buNone/>
            </a:pPr>
            <a:r>
              <a:rPr lang="en-US" sz="1650" dirty="0">
                <a:solidFill>
                  <a:srgbClr val="D6E5EF"/>
                </a:solidFill>
                <a:latin typeface="Roboto" pitchFamily="34" charset="0"/>
                <a:ea typeface="Roboto" pitchFamily="34" charset="-122"/>
                <a:cs typeface="Roboto" pitchFamily="34" charset="-120"/>
              </a:rPr>
              <a:t>: Religión y variables de correlación negativa; Bares, parques y resorts.</a:t>
            </a:r>
            <a:endParaRPr lang="en-US" sz="1650" dirty="0"/>
          </a:p>
        </p:txBody>
      </p:sp>
      <p:sp>
        <p:nvSpPr>
          <p:cNvPr id="5" name="Text 3"/>
          <p:cNvSpPr/>
          <p:nvPr/>
        </p:nvSpPr>
        <p:spPr>
          <a:xfrm>
            <a:off x="1073229" y="3048476"/>
            <a:ext cx="5985272" cy="67341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Los usuarios que frecuentan instituciones religiosas tienden a no disfrutar tanto de estos lugares.</a:t>
            </a:r>
            <a:endParaRPr lang="en-US" sz="1650" dirty="0"/>
          </a:p>
        </p:txBody>
      </p:sp>
      <p:sp>
        <p:nvSpPr>
          <p:cNvPr id="6" name="Text 4"/>
          <p:cNvSpPr/>
          <p:nvPr/>
        </p:nvSpPr>
        <p:spPr>
          <a:xfrm>
            <a:off x="1073229" y="3795474"/>
            <a:ext cx="5985272" cy="67341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Podría reflejar ciertas diferencias en estilo de vida o preferencias más tranquilas.</a:t>
            </a:r>
            <a:endParaRPr lang="en-US" sz="1650" dirty="0"/>
          </a:p>
        </p:txBody>
      </p:sp>
      <p:sp>
        <p:nvSpPr>
          <p:cNvPr id="7" name="Text 5"/>
          <p:cNvSpPr/>
          <p:nvPr/>
        </p:nvSpPr>
        <p:spPr>
          <a:xfrm>
            <a:off x="7579519" y="1762244"/>
            <a:ext cx="4218265" cy="328851"/>
          </a:xfrm>
          <a:prstGeom prst="rect">
            <a:avLst/>
          </a:prstGeom>
          <a:noFill/>
          <a:ln/>
        </p:spPr>
        <p:txBody>
          <a:bodyPr wrap="none" lIns="0" tIns="0" rIns="0" bIns="0" rtlCol="0" anchor="t"/>
          <a:lstStyle/>
          <a:p>
            <a:pPr indent="0" marL="0">
              <a:lnSpc>
                <a:spcPts val="2550"/>
              </a:lnSpc>
              <a:buNone/>
            </a:pPr>
            <a:r>
              <a:rPr lang="en-US" sz="2050" dirty="0">
                <a:solidFill>
                  <a:srgbClr val="76B9FF"/>
                </a:solidFill>
                <a:latin typeface="Roboto Slab" pitchFamily="34" charset="0"/>
                <a:ea typeface="Roboto Slab" pitchFamily="34" charset="-122"/>
                <a:cs typeface="Roboto Slab" pitchFamily="34" charset="-120"/>
              </a:rPr>
              <a:t>Variables con correlación positiva</a:t>
            </a:r>
            <a:endParaRPr lang="en-US" sz="2050" dirty="0"/>
          </a:p>
        </p:txBody>
      </p:sp>
      <p:sp>
        <p:nvSpPr>
          <p:cNvPr id="8" name="Text 6"/>
          <p:cNvSpPr/>
          <p:nvPr/>
        </p:nvSpPr>
        <p:spPr>
          <a:xfrm>
            <a:off x="7916227" y="2301478"/>
            <a:ext cx="5985272" cy="336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Grupo 1: Bares, parques y resorts.</a:t>
            </a:r>
            <a:endParaRPr lang="en-US" sz="1650" dirty="0"/>
          </a:p>
        </p:txBody>
      </p:sp>
      <p:sp>
        <p:nvSpPr>
          <p:cNvPr id="9" name="Text 7"/>
          <p:cNvSpPr/>
          <p:nvPr/>
        </p:nvSpPr>
        <p:spPr>
          <a:xfrm>
            <a:off x="8252936" y="2711768"/>
            <a:ext cx="5648563" cy="673418"/>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Podría representar a personas que prefieren actividades sociales.</a:t>
            </a:r>
            <a:endParaRPr lang="en-US" sz="1650" dirty="0"/>
          </a:p>
        </p:txBody>
      </p:sp>
      <p:sp>
        <p:nvSpPr>
          <p:cNvPr id="10" name="Text 8"/>
          <p:cNvSpPr/>
          <p:nvPr/>
        </p:nvSpPr>
        <p:spPr>
          <a:xfrm>
            <a:off x="7916227" y="3458766"/>
            <a:ext cx="5985272" cy="336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Grupo 2: Museos y Resorts</a:t>
            </a:r>
            <a:endParaRPr lang="en-US" sz="1650" dirty="0"/>
          </a:p>
        </p:txBody>
      </p:sp>
      <p:sp>
        <p:nvSpPr>
          <p:cNvPr id="11" name="Text 9"/>
          <p:cNvSpPr/>
          <p:nvPr/>
        </p:nvSpPr>
        <p:spPr>
          <a:xfrm>
            <a:off x="8252936" y="3869055"/>
            <a:ext cx="5648563" cy="336709"/>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Preferencia por actividades culturales y de relax</a:t>
            </a:r>
            <a:endParaRPr lang="en-US" sz="1650" dirty="0"/>
          </a:p>
        </p:txBody>
      </p:sp>
      <p:sp>
        <p:nvSpPr>
          <p:cNvPr id="12" name="Text 10"/>
          <p:cNvSpPr/>
          <p:nvPr/>
        </p:nvSpPr>
        <p:spPr>
          <a:xfrm>
            <a:off x="7916227" y="4279344"/>
            <a:ext cx="5985272" cy="336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Grupo 4: Galerías, restaurantes y museos</a:t>
            </a:r>
            <a:endParaRPr lang="en-US" sz="1650" dirty="0"/>
          </a:p>
        </p:txBody>
      </p:sp>
      <p:sp>
        <p:nvSpPr>
          <p:cNvPr id="13" name="Text 11"/>
          <p:cNvSpPr/>
          <p:nvPr/>
        </p:nvSpPr>
        <p:spPr>
          <a:xfrm>
            <a:off x="8252936" y="4689634"/>
            <a:ext cx="5648563" cy="336709"/>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Correlación baja</a:t>
            </a:r>
            <a:endParaRPr lang="en-US" sz="1650" dirty="0"/>
          </a:p>
        </p:txBody>
      </p:sp>
      <p:sp>
        <p:nvSpPr>
          <p:cNvPr id="14" name="Text 12"/>
          <p:cNvSpPr/>
          <p:nvPr/>
        </p:nvSpPr>
        <p:spPr>
          <a:xfrm>
            <a:off x="8252936" y="5099923"/>
            <a:ext cx="5648563" cy="336709"/>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Agrupa actividades culturales y gastronómicas</a:t>
            </a:r>
            <a:endParaRPr lang="en-US" sz="1650" dirty="0"/>
          </a:p>
        </p:txBody>
      </p:sp>
      <p:sp>
        <p:nvSpPr>
          <p:cNvPr id="15" name="Text 13"/>
          <p:cNvSpPr/>
          <p:nvPr/>
        </p:nvSpPr>
        <p:spPr>
          <a:xfrm>
            <a:off x="7916227" y="5510213"/>
            <a:ext cx="5985272" cy="336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Grupo 5: Baile y teatros.</a:t>
            </a:r>
            <a:endParaRPr lang="en-US" sz="1650" dirty="0"/>
          </a:p>
        </p:txBody>
      </p:sp>
      <p:sp>
        <p:nvSpPr>
          <p:cNvPr id="16" name="Text 14"/>
          <p:cNvSpPr/>
          <p:nvPr/>
        </p:nvSpPr>
        <p:spPr>
          <a:xfrm>
            <a:off x="8252936" y="5920502"/>
            <a:ext cx="5648563" cy="336709"/>
          </a:xfrm>
          <a:prstGeom prst="rect">
            <a:avLst/>
          </a:prstGeom>
          <a:noFill/>
          <a:ln/>
        </p:spPr>
        <p:txBody>
          <a:bodyPr wrap="none" lIns="0" tIns="0" rIns="0" bIns="0" rtlCol="0" anchor="t"/>
          <a:lstStyle/>
          <a:p>
            <a:pPr algn="l" lvl="1" marL="6858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Correlación baja</a:t>
            </a:r>
            <a:endParaRPr lang="en-US" sz="1650" dirty="0"/>
          </a:p>
        </p:txBody>
      </p:sp>
      <p:sp>
        <p:nvSpPr>
          <p:cNvPr id="17" name="Text 15"/>
          <p:cNvSpPr/>
          <p:nvPr/>
        </p:nvSpPr>
        <p:spPr>
          <a:xfrm>
            <a:off x="8252936" y="6330791"/>
            <a:ext cx="5648563" cy="673418"/>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D6E5EF"/>
                </a:solidFill>
                <a:latin typeface="Roboto" pitchFamily="34" charset="0"/>
                <a:ea typeface="Roboto" pitchFamily="34" charset="-122"/>
                <a:cs typeface="Roboto" pitchFamily="34" charset="-120"/>
              </a:rPr>
              <a:t>Podría sugerir personas que disfrutan de actividades más artísticas</a:t>
            </a:r>
            <a:endParaRPr lang="en-US" sz="1650" dirty="0"/>
          </a:p>
        </p:txBody>
      </p:sp>
      <p:sp>
        <p:nvSpPr>
          <p:cNvPr id="18" name="Text 16"/>
          <p:cNvSpPr/>
          <p:nvPr/>
        </p:nvSpPr>
        <p:spPr>
          <a:xfrm>
            <a:off x="736521" y="7314486"/>
            <a:ext cx="13157359" cy="336709"/>
          </a:xfrm>
          <a:prstGeom prst="rect">
            <a:avLst/>
          </a:prstGeom>
          <a:noFill/>
          <a:ln/>
        </p:spPr>
        <p:txBody>
          <a:bodyPr wrap="none" lIns="0" tIns="0" rIns="0" bIns="0" rtlCol="0" anchor="t"/>
          <a:lstStyle/>
          <a:p>
            <a:pPr indent="0" marL="0">
              <a:lnSpc>
                <a:spcPts val="2650"/>
              </a:lnSpc>
              <a:buNone/>
            </a:pP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688788"/>
            <a:ext cx="7311271"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Análisis de valores atípicos</a:t>
            </a:r>
            <a:endParaRPr lang="en-US" sz="4450" dirty="0"/>
          </a:p>
        </p:txBody>
      </p:sp>
      <p:sp>
        <p:nvSpPr>
          <p:cNvPr id="3" name="Text 1"/>
          <p:cNvSpPr/>
          <p:nvPr/>
        </p:nvSpPr>
        <p:spPr>
          <a:xfrm>
            <a:off x="1156692" y="3851196"/>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Alta presencia de valores atípicos en variables como galerías, baile, restaurantes, museos y teatros.</a:t>
            </a:r>
            <a:endParaRPr lang="en-US" sz="1750" dirty="0"/>
          </a:p>
        </p:txBody>
      </p:sp>
      <p:sp>
        <p:nvSpPr>
          <p:cNvPr id="4" name="Text 2"/>
          <p:cNvSpPr/>
          <p:nvPr/>
        </p:nvSpPr>
        <p:spPr>
          <a:xfrm>
            <a:off x="1156692" y="4293394"/>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Podría considerarse algún tipo de error en la obtención de los datos, o que estos se encuentren sesgados.</a:t>
            </a:r>
            <a:endParaRPr lang="en-US" sz="1750" dirty="0"/>
          </a:p>
        </p:txBody>
      </p:sp>
      <p:sp>
        <p:nvSpPr>
          <p:cNvPr id="5" name="Text 3"/>
          <p:cNvSpPr/>
          <p:nvPr/>
        </p:nvSpPr>
        <p:spPr>
          <a:xfrm>
            <a:off x="1156692" y="4735592"/>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Recomendaría la recopilación de más reseñas para ver si se trata de un fallo o una representación fidedigna de la realidad.</a:t>
            </a:r>
            <a:endParaRPr lang="en-US" sz="1750" dirty="0"/>
          </a:p>
        </p:txBody>
      </p:sp>
      <p:sp>
        <p:nvSpPr>
          <p:cNvPr id="6" name="Text 4"/>
          <p:cNvSpPr/>
          <p:nvPr/>
        </p:nvSpPr>
        <p:spPr>
          <a:xfrm>
            <a:off x="1156692" y="5177790"/>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Podría tratarse únicamente de una alta variabilidad de opiniones.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95375"/>
            <a:ext cx="10086856"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Algunos boxplots con valores atípicos</a:t>
            </a:r>
            <a:endParaRPr lang="en-US" sz="4450" dirty="0"/>
          </a:p>
        </p:txBody>
      </p:sp>
      <p:pic>
        <p:nvPicPr>
          <p:cNvPr id="3" name="Image 0" descr="preencoded.png">    </p:cNvPr>
          <p:cNvPicPr>
            <a:picLocks noChangeAspect="1"/>
          </p:cNvPicPr>
          <p:nvPr/>
        </p:nvPicPr>
        <p:blipFill>
          <a:blip r:embed="rId1"/>
          <a:stretch>
            <a:fillRect/>
          </a:stretch>
        </p:blipFill>
        <p:spPr>
          <a:xfrm>
            <a:off x="793790" y="2399467"/>
            <a:ext cx="3978116" cy="2713434"/>
          </a:xfrm>
          <a:prstGeom prst="rect">
            <a:avLst/>
          </a:prstGeom>
        </p:spPr>
      </p:pic>
      <p:sp>
        <p:nvSpPr>
          <p:cNvPr id="4" name="Text 1"/>
          <p:cNvSpPr/>
          <p:nvPr/>
        </p:nvSpPr>
        <p:spPr>
          <a:xfrm>
            <a:off x="793790" y="536805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Galerías</a:t>
            </a:r>
            <a:endParaRPr lang="en-US" sz="2200" dirty="0"/>
          </a:p>
        </p:txBody>
      </p:sp>
      <p:sp>
        <p:nvSpPr>
          <p:cNvPr id="5" name="Text 2"/>
          <p:cNvSpPr/>
          <p:nvPr/>
        </p:nvSpPr>
        <p:spPr>
          <a:xfrm>
            <a:off x="793790" y="5949196"/>
            <a:ext cx="3978116"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6" name="Image 1" descr="preencoded.png">    </p:cNvPr>
          <p:cNvPicPr>
            <a:picLocks noChangeAspect="1"/>
          </p:cNvPicPr>
          <p:nvPr/>
        </p:nvPicPr>
        <p:blipFill>
          <a:blip r:embed="rId2"/>
          <a:stretch>
            <a:fillRect/>
          </a:stretch>
        </p:blipFill>
        <p:spPr>
          <a:xfrm>
            <a:off x="5332928" y="2399467"/>
            <a:ext cx="3978116" cy="2713434"/>
          </a:xfrm>
          <a:prstGeom prst="rect">
            <a:avLst/>
          </a:prstGeom>
        </p:spPr>
      </p:pic>
      <p:sp>
        <p:nvSpPr>
          <p:cNvPr id="7" name="Text 3"/>
          <p:cNvSpPr/>
          <p:nvPr/>
        </p:nvSpPr>
        <p:spPr>
          <a:xfrm>
            <a:off x="5332928" y="536805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Baile</a:t>
            </a:r>
            <a:endParaRPr lang="en-US" sz="2200" dirty="0"/>
          </a:p>
        </p:txBody>
      </p:sp>
      <p:sp>
        <p:nvSpPr>
          <p:cNvPr id="8" name="Text 4"/>
          <p:cNvSpPr/>
          <p:nvPr/>
        </p:nvSpPr>
        <p:spPr>
          <a:xfrm>
            <a:off x="5332928" y="5949196"/>
            <a:ext cx="3978116"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9" name="Image 2" descr="preencoded.png">    </p:cNvPr>
          <p:cNvPicPr>
            <a:picLocks noChangeAspect="1"/>
          </p:cNvPicPr>
          <p:nvPr/>
        </p:nvPicPr>
        <p:blipFill>
          <a:blip r:embed="rId3"/>
          <a:stretch>
            <a:fillRect/>
          </a:stretch>
        </p:blipFill>
        <p:spPr>
          <a:xfrm>
            <a:off x="9872067" y="2399467"/>
            <a:ext cx="3978116" cy="2703314"/>
          </a:xfrm>
          <a:prstGeom prst="rect">
            <a:avLst/>
          </a:prstGeom>
        </p:spPr>
      </p:pic>
      <p:sp>
        <p:nvSpPr>
          <p:cNvPr id="10" name="Text 5"/>
          <p:cNvSpPr/>
          <p:nvPr/>
        </p:nvSpPr>
        <p:spPr>
          <a:xfrm>
            <a:off x="9872067" y="535793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Restaurantes</a:t>
            </a:r>
            <a:endParaRPr lang="en-US" sz="2200" dirty="0"/>
          </a:p>
        </p:txBody>
      </p:sp>
      <p:sp>
        <p:nvSpPr>
          <p:cNvPr id="11" name="Text 6"/>
          <p:cNvSpPr/>
          <p:nvPr/>
        </p:nvSpPr>
        <p:spPr>
          <a:xfrm>
            <a:off x="9872067" y="5939076"/>
            <a:ext cx="3978116"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12" name="Text 7"/>
          <p:cNvSpPr/>
          <p:nvPr/>
        </p:nvSpPr>
        <p:spPr>
          <a:xfrm>
            <a:off x="793790" y="677132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90920"/>
            <a:ext cx="7296269"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Análisis de datos por grupo</a:t>
            </a:r>
            <a:endParaRPr lang="en-US" sz="4450" dirty="0"/>
          </a:p>
        </p:txBody>
      </p:sp>
      <p:pic>
        <p:nvPicPr>
          <p:cNvPr id="3" name="Image 0" descr="preencoded.png">    </p:cNvPr>
          <p:cNvPicPr>
            <a:picLocks noChangeAspect="1"/>
          </p:cNvPicPr>
          <p:nvPr/>
        </p:nvPicPr>
        <p:blipFill>
          <a:blip r:embed="rId1"/>
          <a:stretch>
            <a:fillRect/>
          </a:stretch>
        </p:blipFill>
        <p:spPr>
          <a:xfrm>
            <a:off x="793790" y="1853327"/>
            <a:ext cx="13042821" cy="56852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32328" y="418267"/>
            <a:ext cx="4543306" cy="475298"/>
          </a:xfrm>
          <a:prstGeom prst="rect">
            <a:avLst/>
          </a:prstGeom>
          <a:noFill/>
          <a:ln/>
        </p:spPr>
        <p:txBody>
          <a:bodyPr wrap="none" lIns="0" tIns="0" rIns="0" bIns="0" rtlCol="0" anchor="t"/>
          <a:lstStyle/>
          <a:p>
            <a:pPr indent="0" marL="0">
              <a:lnSpc>
                <a:spcPts val="3700"/>
              </a:lnSpc>
              <a:buNone/>
            </a:pPr>
            <a:r>
              <a:rPr lang="en-US" sz="2950" dirty="0">
                <a:solidFill>
                  <a:srgbClr val="76B9FF"/>
                </a:solidFill>
                <a:latin typeface="Roboto Slab" pitchFamily="34" charset="0"/>
                <a:ea typeface="Roboto Slab" pitchFamily="34" charset="-122"/>
                <a:cs typeface="Roboto Slab" pitchFamily="34" charset="-120"/>
              </a:rPr>
              <a:t>Conclusiones del análisis</a:t>
            </a:r>
            <a:endParaRPr lang="en-US" sz="2950" dirty="0"/>
          </a:p>
        </p:txBody>
      </p:sp>
      <p:sp>
        <p:nvSpPr>
          <p:cNvPr id="3" name="Shape 1"/>
          <p:cNvSpPr/>
          <p:nvPr/>
        </p:nvSpPr>
        <p:spPr>
          <a:xfrm>
            <a:off x="532328" y="1368743"/>
            <a:ext cx="342186" cy="342186"/>
          </a:xfrm>
          <a:prstGeom prst="roundRect">
            <a:avLst>
              <a:gd name="adj" fmla="val 6667"/>
            </a:avLst>
          </a:prstGeom>
          <a:solidFill>
            <a:srgbClr val="3F4652"/>
          </a:solidFill>
          <a:ln/>
        </p:spPr>
      </p:sp>
      <p:sp>
        <p:nvSpPr>
          <p:cNvPr id="4" name="Text 2"/>
          <p:cNvSpPr/>
          <p:nvPr/>
        </p:nvSpPr>
        <p:spPr>
          <a:xfrm>
            <a:off x="656392" y="1425773"/>
            <a:ext cx="94059" cy="228124"/>
          </a:xfrm>
          <a:prstGeom prst="rect">
            <a:avLst/>
          </a:prstGeom>
          <a:noFill/>
          <a:ln/>
        </p:spPr>
        <p:txBody>
          <a:bodyPr wrap="none" lIns="0" tIns="0" rIns="0" bIns="0" rtlCol="0" anchor="t"/>
          <a:lstStyle/>
          <a:p>
            <a:pPr algn="ctr" indent="0" marL="0">
              <a:lnSpc>
                <a:spcPts val="1750"/>
              </a:lnSpc>
              <a:buNone/>
            </a:pPr>
            <a:r>
              <a:rPr lang="en-US" sz="1750" dirty="0">
                <a:solidFill>
                  <a:srgbClr val="D6E5EF"/>
                </a:solidFill>
                <a:latin typeface="Roboto Slab" pitchFamily="34" charset="0"/>
                <a:ea typeface="Roboto Slab" pitchFamily="34" charset="-122"/>
                <a:cs typeface="Roboto Slab" pitchFamily="34" charset="-120"/>
              </a:rPr>
              <a:t>1</a:t>
            </a:r>
            <a:endParaRPr lang="en-US" sz="1750" dirty="0"/>
          </a:p>
        </p:txBody>
      </p:sp>
      <p:sp>
        <p:nvSpPr>
          <p:cNvPr id="5" name="Text 3"/>
          <p:cNvSpPr/>
          <p:nvPr/>
        </p:nvSpPr>
        <p:spPr>
          <a:xfrm>
            <a:off x="1026557" y="1368743"/>
            <a:ext cx="3423642" cy="285155"/>
          </a:xfrm>
          <a:prstGeom prst="rect">
            <a:avLst/>
          </a:prstGeom>
          <a:noFill/>
          <a:ln/>
        </p:spPr>
        <p:txBody>
          <a:bodyPr wrap="none" lIns="0" tIns="0" rIns="0" bIns="0" rtlCol="0" anchor="t"/>
          <a:lstStyle/>
          <a:p>
            <a:pPr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Grupo 1: Bares, Parques, Resorts.</a:t>
            </a:r>
            <a:endParaRPr lang="en-US" sz="1750" dirty="0"/>
          </a:p>
        </p:txBody>
      </p:sp>
      <p:sp>
        <p:nvSpPr>
          <p:cNvPr id="6" name="Text 4"/>
          <p:cNvSpPr/>
          <p:nvPr/>
        </p:nvSpPr>
        <p:spPr>
          <a:xfrm>
            <a:off x="1269683" y="1745099"/>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Valoraciones moderadamente positivas.</a:t>
            </a:r>
            <a:endParaRPr lang="en-US" sz="1150" dirty="0"/>
          </a:p>
        </p:txBody>
      </p:sp>
      <p:sp>
        <p:nvSpPr>
          <p:cNvPr id="7" name="Text 5"/>
          <p:cNvSpPr/>
          <p:nvPr/>
        </p:nvSpPr>
        <p:spPr>
          <a:xfrm>
            <a:off x="1269683" y="2041565"/>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Dispersión leve de opiniones.</a:t>
            </a:r>
            <a:endParaRPr lang="en-US" sz="1150" dirty="0"/>
          </a:p>
        </p:txBody>
      </p:sp>
      <p:sp>
        <p:nvSpPr>
          <p:cNvPr id="8" name="Text 6"/>
          <p:cNvSpPr/>
          <p:nvPr/>
        </p:nvSpPr>
        <p:spPr>
          <a:xfrm>
            <a:off x="1269683" y="2338030"/>
            <a:ext cx="5969556"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Leve pero no nula, la desviación estándar moderada indica diferencias en las opiniones dentro del grupo.</a:t>
            </a:r>
            <a:endParaRPr lang="en-US" sz="1150" dirty="0"/>
          </a:p>
        </p:txBody>
      </p:sp>
      <p:sp>
        <p:nvSpPr>
          <p:cNvPr id="9" name="Text 7"/>
          <p:cNvSpPr/>
          <p:nvPr/>
        </p:nvSpPr>
        <p:spPr>
          <a:xfrm>
            <a:off x="1026557" y="2915722"/>
            <a:ext cx="6212681" cy="243245"/>
          </a:xfrm>
          <a:prstGeom prst="rect">
            <a:avLst/>
          </a:prstGeom>
          <a:noFill/>
          <a:ln/>
        </p:spPr>
        <p:txBody>
          <a:bodyPr wrap="none" lIns="0" tIns="0" rIns="0" bIns="0" rtlCol="0" anchor="t"/>
          <a:lstStyle/>
          <a:p>
            <a:pPr indent="0" marL="0">
              <a:lnSpc>
                <a:spcPts val="1900"/>
              </a:lnSpc>
              <a:buNone/>
            </a:pPr>
            <a:endParaRPr lang="en-US" sz="1150" dirty="0"/>
          </a:p>
        </p:txBody>
      </p:sp>
      <p:sp>
        <p:nvSpPr>
          <p:cNvPr id="10" name="Shape 8"/>
          <p:cNvSpPr/>
          <p:nvPr/>
        </p:nvSpPr>
        <p:spPr>
          <a:xfrm>
            <a:off x="7391281" y="1368743"/>
            <a:ext cx="342186" cy="342186"/>
          </a:xfrm>
          <a:prstGeom prst="roundRect">
            <a:avLst>
              <a:gd name="adj" fmla="val 6667"/>
            </a:avLst>
          </a:prstGeom>
          <a:solidFill>
            <a:srgbClr val="3F4652"/>
          </a:solidFill>
          <a:ln/>
        </p:spPr>
      </p:sp>
      <p:sp>
        <p:nvSpPr>
          <p:cNvPr id="11" name="Text 9"/>
          <p:cNvSpPr/>
          <p:nvPr/>
        </p:nvSpPr>
        <p:spPr>
          <a:xfrm>
            <a:off x="7499271" y="1425773"/>
            <a:ext cx="126087" cy="228124"/>
          </a:xfrm>
          <a:prstGeom prst="rect">
            <a:avLst/>
          </a:prstGeom>
          <a:noFill/>
          <a:ln/>
        </p:spPr>
        <p:txBody>
          <a:bodyPr wrap="none" lIns="0" tIns="0" rIns="0" bIns="0" rtlCol="0" anchor="t"/>
          <a:lstStyle/>
          <a:p>
            <a:pPr algn="ctr" indent="0" marL="0">
              <a:lnSpc>
                <a:spcPts val="1750"/>
              </a:lnSpc>
              <a:buNone/>
            </a:pPr>
            <a:r>
              <a:rPr lang="en-US" sz="1750" dirty="0">
                <a:solidFill>
                  <a:srgbClr val="D6E5EF"/>
                </a:solidFill>
                <a:latin typeface="Roboto Slab" pitchFamily="34" charset="0"/>
                <a:ea typeface="Roboto Slab" pitchFamily="34" charset="-122"/>
                <a:cs typeface="Roboto Slab" pitchFamily="34" charset="-120"/>
              </a:rPr>
              <a:t>2</a:t>
            </a:r>
            <a:endParaRPr lang="en-US" sz="1750" dirty="0"/>
          </a:p>
        </p:txBody>
      </p:sp>
      <p:sp>
        <p:nvSpPr>
          <p:cNvPr id="12" name="Text 10"/>
          <p:cNvSpPr/>
          <p:nvPr/>
        </p:nvSpPr>
        <p:spPr>
          <a:xfrm>
            <a:off x="7885509" y="1368743"/>
            <a:ext cx="2673787" cy="285155"/>
          </a:xfrm>
          <a:prstGeom prst="rect">
            <a:avLst/>
          </a:prstGeom>
          <a:noFill/>
          <a:ln/>
        </p:spPr>
        <p:txBody>
          <a:bodyPr wrap="none" lIns="0" tIns="0" rIns="0" bIns="0" rtlCol="0" anchor="t"/>
          <a:lstStyle/>
          <a:p>
            <a:pPr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Grupo 2: Museos, Resorts</a:t>
            </a:r>
            <a:endParaRPr lang="en-US" sz="1750" dirty="0"/>
          </a:p>
        </p:txBody>
      </p:sp>
      <p:sp>
        <p:nvSpPr>
          <p:cNvPr id="13" name="Text 11"/>
          <p:cNvSpPr/>
          <p:nvPr/>
        </p:nvSpPr>
        <p:spPr>
          <a:xfrm>
            <a:off x="7885509" y="1745099"/>
            <a:ext cx="6212681" cy="243245"/>
          </a:xfrm>
          <a:prstGeom prst="rect">
            <a:avLst/>
          </a:prstGeom>
          <a:noFill/>
          <a:ln/>
        </p:spPr>
        <p:txBody>
          <a:bodyPr wrap="none" lIns="0" tIns="0" rIns="0" bIns="0" rtlCol="0" anchor="t"/>
          <a:lstStyle/>
          <a:p>
            <a:pPr indent="0" marL="0">
              <a:lnSpc>
                <a:spcPts val="1900"/>
              </a:lnSpc>
              <a:buNone/>
            </a:pPr>
            <a:endParaRPr lang="en-US" sz="1150" dirty="0"/>
          </a:p>
        </p:txBody>
      </p:sp>
      <p:sp>
        <p:nvSpPr>
          <p:cNvPr id="14" name="Text 12"/>
          <p:cNvSpPr/>
          <p:nvPr/>
        </p:nvSpPr>
        <p:spPr>
          <a:xfrm>
            <a:off x="8128635" y="2079546"/>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Menos valoraciones</a:t>
            </a:r>
            <a:endParaRPr lang="en-US" sz="1150" dirty="0"/>
          </a:p>
        </p:txBody>
      </p:sp>
      <p:sp>
        <p:nvSpPr>
          <p:cNvPr id="15" name="Text 13"/>
          <p:cNvSpPr/>
          <p:nvPr/>
        </p:nvSpPr>
        <p:spPr>
          <a:xfrm>
            <a:off x="8128635" y="2376011"/>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Media baja</a:t>
            </a:r>
            <a:endParaRPr lang="en-US" sz="1150" dirty="0"/>
          </a:p>
        </p:txBody>
      </p:sp>
      <p:sp>
        <p:nvSpPr>
          <p:cNvPr id="16" name="Text 14"/>
          <p:cNvSpPr/>
          <p:nvPr/>
        </p:nvSpPr>
        <p:spPr>
          <a:xfrm>
            <a:off x="8128635" y="2672477"/>
            <a:ext cx="5969556"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Las actividades relacionadas con museos y resorts no son altamente valoradas por muchos usuarios del grupo</a:t>
            </a:r>
            <a:endParaRPr lang="en-US" sz="1150" dirty="0"/>
          </a:p>
        </p:txBody>
      </p:sp>
      <p:sp>
        <p:nvSpPr>
          <p:cNvPr id="17" name="Text 15"/>
          <p:cNvSpPr/>
          <p:nvPr/>
        </p:nvSpPr>
        <p:spPr>
          <a:xfrm>
            <a:off x="7885509" y="3250168"/>
            <a:ext cx="6212681" cy="243245"/>
          </a:xfrm>
          <a:prstGeom prst="rect">
            <a:avLst/>
          </a:prstGeom>
          <a:noFill/>
          <a:ln/>
        </p:spPr>
        <p:txBody>
          <a:bodyPr wrap="none" lIns="0" tIns="0" rIns="0" bIns="0" rtlCol="0" anchor="t"/>
          <a:lstStyle/>
          <a:p>
            <a:pPr indent="0" marL="0">
              <a:lnSpc>
                <a:spcPts val="1900"/>
              </a:lnSpc>
              <a:buNone/>
            </a:pPr>
            <a:endParaRPr lang="en-US" sz="1150" dirty="0"/>
          </a:p>
        </p:txBody>
      </p:sp>
      <p:sp>
        <p:nvSpPr>
          <p:cNvPr id="18" name="Text 16"/>
          <p:cNvSpPr/>
          <p:nvPr/>
        </p:nvSpPr>
        <p:spPr>
          <a:xfrm>
            <a:off x="7885509" y="3584615"/>
            <a:ext cx="6212681" cy="243245"/>
          </a:xfrm>
          <a:prstGeom prst="rect">
            <a:avLst/>
          </a:prstGeom>
          <a:noFill/>
          <a:ln/>
        </p:spPr>
        <p:txBody>
          <a:bodyPr wrap="none" lIns="0" tIns="0" rIns="0" bIns="0" rtlCol="0" anchor="t"/>
          <a:lstStyle/>
          <a:p>
            <a:pPr indent="0" marL="0">
              <a:lnSpc>
                <a:spcPts val="1900"/>
              </a:lnSpc>
              <a:buNone/>
            </a:pPr>
            <a:endParaRPr lang="en-US" sz="1150" dirty="0"/>
          </a:p>
        </p:txBody>
      </p:sp>
      <p:sp>
        <p:nvSpPr>
          <p:cNvPr id="19" name="Text 17"/>
          <p:cNvSpPr/>
          <p:nvPr/>
        </p:nvSpPr>
        <p:spPr>
          <a:xfrm>
            <a:off x="7885509" y="3919061"/>
            <a:ext cx="6212681" cy="243245"/>
          </a:xfrm>
          <a:prstGeom prst="rect">
            <a:avLst/>
          </a:prstGeom>
          <a:noFill/>
          <a:ln/>
        </p:spPr>
        <p:txBody>
          <a:bodyPr wrap="none" lIns="0" tIns="0" rIns="0" bIns="0" rtlCol="0" anchor="t"/>
          <a:lstStyle/>
          <a:p>
            <a:pPr indent="0" marL="0">
              <a:lnSpc>
                <a:spcPts val="1900"/>
              </a:lnSpc>
              <a:buNone/>
            </a:pPr>
            <a:endParaRPr lang="en-US" sz="1150" dirty="0"/>
          </a:p>
        </p:txBody>
      </p:sp>
      <p:sp>
        <p:nvSpPr>
          <p:cNvPr id="20" name="Shape 18"/>
          <p:cNvSpPr/>
          <p:nvPr/>
        </p:nvSpPr>
        <p:spPr>
          <a:xfrm>
            <a:off x="532328" y="4485442"/>
            <a:ext cx="342186" cy="342186"/>
          </a:xfrm>
          <a:prstGeom prst="roundRect">
            <a:avLst>
              <a:gd name="adj" fmla="val 6667"/>
            </a:avLst>
          </a:prstGeom>
          <a:solidFill>
            <a:srgbClr val="3F4652"/>
          </a:solidFill>
          <a:ln/>
        </p:spPr>
      </p:sp>
      <p:sp>
        <p:nvSpPr>
          <p:cNvPr id="21" name="Text 19"/>
          <p:cNvSpPr/>
          <p:nvPr/>
        </p:nvSpPr>
        <p:spPr>
          <a:xfrm>
            <a:off x="641747" y="4542473"/>
            <a:ext cx="123230" cy="228124"/>
          </a:xfrm>
          <a:prstGeom prst="rect">
            <a:avLst/>
          </a:prstGeom>
          <a:noFill/>
          <a:ln/>
        </p:spPr>
        <p:txBody>
          <a:bodyPr wrap="none" lIns="0" tIns="0" rIns="0" bIns="0" rtlCol="0" anchor="t"/>
          <a:lstStyle/>
          <a:p>
            <a:pPr algn="ctr" indent="0" marL="0">
              <a:lnSpc>
                <a:spcPts val="1750"/>
              </a:lnSpc>
              <a:buNone/>
            </a:pPr>
            <a:r>
              <a:rPr lang="en-US" sz="1750" dirty="0">
                <a:solidFill>
                  <a:srgbClr val="D6E5EF"/>
                </a:solidFill>
                <a:latin typeface="Roboto Slab" pitchFamily="34" charset="0"/>
                <a:ea typeface="Roboto Slab" pitchFamily="34" charset="-122"/>
                <a:cs typeface="Roboto Slab" pitchFamily="34" charset="-120"/>
              </a:rPr>
              <a:t>3</a:t>
            </a:r>
            <a:endParaRPr lang="en-US" sz="1750" dirty="0"/>
          </a:p>
        </p:txBody>
      </p:sp>
      <p:sp>
        <p:nvSpPr>
          <p:cNvPr id="22" name="Text 20"/>
          <p:cNvSpPr/>
          <p:nvPr/>
        </p:nvSpPr>
        <p:spPr>
          <a:xfrm>
            <a:off x="1026557" y="4485442"/>
            <a:ext cx="4241125" cy="285155"/>
          </a:xfrm>
          <a:prstGeom prst="rect">
            <a:avLst/>
          </a:prstGeom>
          <a:noFill/>
          <a:ln/>
        </p:spPr>
        <p:txBody>
          <a:bodyPr wrap="none" lIns="0" tIns="0" rIns="0" bIns="0" rtlCol="0" anchor="t"/>
          <a:lstStyle/>
          <a:p>
            <a:pPr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Grupo 3: religión, bares, parques, resorts</a:t>
            </a:r>
            <a:endParaRPr lang="en-US" sz="1750" dirty="0"/>
          </a:p>
        </p:txBody>
      </p:sp>
      <p:sp>
        <p:nvSpPr>
          <p:cNvPr id="23" name="Text 21"/>
          <p:cNvSpPr/>
          <p:nvPr/>
        </p:nvSpPr>
        <p:spPr>
          <a:xfrm>
            <a:off x="1269683" y="4861798"/>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Grupo con mayor número de valoraciones</a:t>
            </a:r>
            <a:endParaRPr lang="en-US" sz="1150" dirty="0"/>
          </a:p>
        </p:txBody>
      </p:sp>
      <p:sp>
        <p:nvSpPr>
          <p:cNvPr id="24" name="Text 22"/>
          <p:cNvSpPr/>
          <p:nvPr/>
        </p:nvSpPr>
        <p:spPr>
          <a:xfrm>
            <a:off x="1269683" y="5158264"/>
            <a:ext cx="5969556"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La dispersión de valoraciones viene dada por la introducción de una variable con correlación negativa</a:t>
            </a:r>
            <a:endParaRPr lang="en-US" sz="1150" dirty="0"/>
          </a:p>
        </p:txBody>
      </p:sp>
      <p:sp>
        <p:nvSpPr>
          <p:cNvPr id="25" name="Text 23"/>
          <p:cNvSpPr/>
          <p:nvPr/>
        </p:nvSpPr>
        <p:spPr>
          <a:xfrm>
            <a:off x="1269683" y="5697974"/>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Promedio más alto de todos</a:t>
            </a:r>
            <a:endParaRPr lang="en-US" sz="1150" dirty="0"/>
          </a:p>
        </p:txBody>
      </p:sp>
      <p:sp>
        <p:nvSpPr>
          <p:cNvPr id="26" name="Text 24"/>
          <p:cNvSpPr/>
          <p:nvPr/>
        </p:nvSpPr>
        <p:spPr>
          <a:xfrm>
            <a:off x="1026557" y="6032421"/>
            <a:ext cx="6212681" cy="243245"/>
          </a:xfrm>
          <a:prstGeom prst="rect">
            <a:avLst/>
          </a:prstGeom>
          <a:noFill/>
          <a:ln/>
        </p:spPr>
        <p:txBody>
          <a:bodyPr wrap="none" lIns="0" tIns="0" rIns="0" bIns="0" rtlCol="0" anchor="t"/>
          <a:lstStyle/>
          <a:p>
            <a:pPr indent="0" marL="0">
              <a:lnSpc>
                <a:spcPts val="1900"/>
              </a:lnSpc>
              <a:buNone/>
            </a:pPr>
            <a:endParaRPr lang="en-US" sz="1150" dirty="0"/>
          </a:p>
        </p:txBody>
      </p:sp>
      <p:sp>
        <p:nvSpPr>
          <p:cNvPr id="27" name="Shape 25"/>
          <p:cNvSpPr/>
          <p:nvPr/>
        </p:nvSpPr>
        <p:spPr>
          <a:xfrm>
            <a:off x="7391281" y="4485442"/>
            <a:ext cx="342186" cy="342186"/>
          </a:xfrm>
          <a:prstGeom prst="roundRect">
            <a:avLst>
              <a:gd name="adj" fmla="val 6667"/>
            </a:avLst>
          </a:prstGeom>
          <a:solidFill>
            <a:srgbClr val="3F4652"/>
          </a:solidFill>
          <a:ln/>
        </p:spPr>
      </p:sp>
      <p:sp>
        <p:nvSpPr>
          <p:cNvPr id="28" name="Text 26"/>
          <p:cNvSpPr/>
          <p:nvPr/>
        </p:nvSpPr>
        <p:spPr>
          <a:xfrm>
            <a:off x="7496175" y="4542473"/>
            <a:ext cx="132278" cy="228124"/>
          </a:xfrm>
          <a:prstGeom prst="rect">
            <a:avLst/>
          </a:prstGeom>
          <a:noFill/>
          <a:ln/>
        </p:spPr>
        <p:txBody>
          <a:bodyPr wrap="none" lIns="0" tIns="0" rIns="0" bIns="0" rtlCol="0" anchor="t"/>
          <a:lstStyle/>
          <a:p>
            <a:pPr algn="ctr" indent="0" marL="0">
              <a:lnSpc>
                <a:spcPts val="1750"/>
              </a:lnSpc>
              <a:buNone/>
            </a:pPr>
            <a:r>
              <a:rPr lang="en-US" sz="1750" dirty="0">
                <a:solidFill>
                  <a:srgbClr val="D6E5EF"/>
                </a:solidFill>
                <a:latin typeface="Roboto Slab" pitchFamily="34" charset="0"/>
                <a:ea typeface="Roboto Slab" pitchFamily="34" charset="-122"/>
                <a:cs typeface="Roboto Slab" pitchFamily="34" charset="-120"/>
              </a:rPr>
              <a:t>4</a:t>
            </a:r>
            <a:endParaRPr lang="en-US" sz="1750" dirty="0"/>
          </a:p>
        </p:txBody>
      </p:sp>
      <p:sp>
        <p:nvSpPr>
          <p:cNvPr id="29" name="Text 27"/>
          <p:cNvSpPr/>
          <p:nvPr/>
        </p:nvSpPr>
        <p:spPr>
          <a:xfrm>
            <a:off x="7885509" y="4485442"/>
            <a:ext cx="3256717" cy="285155"/>
          </a:xfrm>
          <a:prstGeom prst="rect">
            <a:avLst/>
          </a:prstGeom>
          <a:noFill/>
          <a:ln/>
        </p:spPr>
        <p:txBody>
          <a:bodyPr wrap="none" lIns="0" tIns="0" rIns="0" bIns="0" rtlCol="0" anchor="t"/>
          <a:lstStyle/>
          <a:p>
            <a:pPr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Galerías, restaurantes, museos</a:t>
            </a:r>
            <a:endParaRPr lang="en-US" sz="1750" dirty="0"/>
          </a:p>
        </p:txBody>
      </p:sp>
      <p:sp>
        <p:nvSpPr>
          <p:cNvPr id="30" name="Text 28"/>
          <p:cNvSpPr/>
          <p:nvPr/>
        </p:nvSpPr>
        <p:spPr>
          <a:xfrm>
            <a:off x="8128635" y="4861798"/>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Valoraciones bajas y consistentes.</a:t>
            </a:r>
            <a:endParaRPr lang="en-US" sz="1150" dirty="0"/>
          </a:p>
        </p:txBody>
      </p:sp>
      <p:sp>
        <p:nvSpPr>
          <p:cNvPr id="31" name="Text 29"/>
          <p:cNvSpPr/>
          <p:nvPr/>
        </p:nvSpPr>
        <p:spPr>
          <a:xfrm>
            <a:off x="8128635" y="5158264"/>
            <a:ext cx="5969556" cy="486489"/>
          </a:xfrm>
          <a:prstGeom prst="rect">
            <a:avLst/>
          </a:prstGeom>
          <a:noFill/>
          <a:ln/>
        </p:spPr>
        <p:txBody>
          <a:bodyPr wrap="squar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Baja dispersión, por lo que hay una falta de entusiasmo generalizado por estas actividades.</a:t>
            </a:r>
            <a:endParaRPr lang="en-US" sz="1150" dirty="0"/>
          </a:p>
        </p:txBody>
      </p:sp>
      <p:sp>
        <p:nvSpPr>
          <p:cNvPr id="32" name="Text 30"/>
          <p:cNvSpPr/>
          <p:nvPr/>
        </p:nvSpPr>
        <p:spPr>
          <a:xfrm>
            <a:off x="8128635" y="5697974"/>
            <a:ext cx="5969556"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No obstante, aquellos que lo hacen suelen interesarse en todas ellas.</a:t>
            </a:r>
            <a:endParaRPr lang="en-US" sz="1150" dirty="0"/>
          </a:p>
        </p:txBody>
      </p:sp>
      <p:sp>
        <p:nvSpPr>
          <p:cNvPr id="33" name="Shape 31"/>
          <p:cNvSpPr/>
          <p:nvPr/>
        </p:nvSpPr>
        <p:spPr>
          <a:xfrm>
            <a:off x="532328" y="6598801"/>
            <a:ext cx="342186" cy="342186"/>
          </a:xfrm>
          <a:prstGeom prst="roundRect">
            <a:avLst>
              <a:gd name="adj" fmla="val 6667"/>
            </a:avLst>
          </a:prstGeom>
          <a:solidFill>
            <a:srgbClr val="3F4652"/>
          </a:solidFill>
          <a:ln/>
        </p:spPr>
      </p:sp>
      <p:sp>
        <p:nvSpPr>
          <p:cNvPr id="34" name="Text 32"/>
          <p:cNvSpPr/>
          <p:nvPr/>
        </p:nvSpPr>
        <p:spPr>
          <a:xfrm>
            <a:off x="643176" y="6655832"/>
            <a:ext cx="120491" cy="228124"/>
          </a:xfrm>
          <a:prstGeom prst="rect">
            <a:avLst/>
          </a:prstGeom>
          <a:noFill/>
          <a:ln/>
        </p:spPr>
        <p:txBody>
          <a:bodyPr wrap="none" lIns="0" tIns="0" rIns="0" bIns="0" rtlCol="0" anchor="t"/>
          <a:lstStyle/>
          <a:p>
            <a:pPr algn="ctr" indent="0" marL="0">
              <a:lnSpc>
                <a:spcPts val="1750"/>
              </a:lnSpc>
              <a:buNone/>
            </a:pPr>
            <a:r>
              <a:rPr lang="en-US" sz="1750" dirty="0">
                <a:solidFill>
                  <a:srgbClr val="D6E5EF"/>
                </a:solidFill>
                <a:latin typeface="Roboto Slab" pitchFamily="34" charset="0"/>
                <a:ea typeface="Roboto Slab" pitchFamily="34" charset="-122"/>
                <a:cs typeface="Roboto Slab" pitchFamily="34" charset="-120"/>
              </a:rPr>
              <a:t>5</a:t>
            </a:r>
            <a:endParaRPr lang="en-US" sz="1750" dirty="0"/>
          </a:p>
        </p:txBody>
      </p:sp>
      <p:sp>
        <p:nvSpPr>
          <p:cNvPr id="35" name="Text 33"/>
          <p:cNvSpPr/>
          <p:nvPr/>
        </p:nvSpPr>
        <p:spPr>
          <a:xfrm>
            <a:off x="1026557" y="6598801"/>
            <a:ext cx="2281476" cy="285155"/>
          </a:xfrm>
          <a:prstGeom prst="rect">
            <a:avLst/>
          </a:prstGeom>
          <a:noFill/>
          <a:ln/>
        </p:spPr>
        <p:txBody>
          <a:bodyPr wrap="none" lIns="0" tIns="0" rIns="0" bIns="0" rtlCol="0" anchor="t"/>
          <a:lstStyle/>
          <a:p>
            <a:pPr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Baile, teatros</a:t>
            </a:r>
            <a:endParaRPr lang="en-US" sz="1750" dirty="0"/>
          </a:p>
        </p:txBody>
      </p:sp>
      <p:sp>
        <p:nvSpPr>
          <p:cNvPr id="36" name="Text 34"/>
          <p:cNvSpPr/>
          <p:nvPr/>
        </p:nvSpPr>
        <p:spPr>
          <a:xfrm>
            <a:off x="1269683" y="6975157"/>
            <a:ext cx="12828389"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Media baja, similar al grupo 2.</a:t>
            </a:r>
            <a:endParaRPr lang="en-US" sz="1150" dirty="0"/>
          </a:p>
        </p:txBody>
      </p:sp>
      <p:sp>
        <p:nvSpPr>
          <p:cNvPr id="37" name="Text 35"/>
          <p:cNvSpPr/>
          <p:nvPr/>
        </p:nvSpPr>
        <p:spPr>
          <a:xfrm>
            <a:off x="1269683" y="7271623"/>
            <a:ext cx="12828389"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Estas actividades no son muy populares dentro de la muestra.</a:t>
            </a:r>
            <a:endParaRPr lang="en-US" sz="1150" dirty="0"/>
          </a:p>
        </p:txBody>
      </p:sp>
      <p:sp>
        <p:nvSpPr>
          <p:cNvPr id="38" name="Text 36"/>
          <p:cNvSpPr/>
          <p:nvPr/>
        </p:nvSpPr>
        <p:spPr>
          <a:xfrm>
            <a:off x="1269683" y="7568089"/>
            <a:ext cx="12828389" cy="24324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D6E5EF"/>
                </a:solidFill>
                <a:latin typeface="Roboto" pitchFamily="34" charset="0"/>
                <a:ea typeface="Roboto" pitchFamily="34" charset="-122"/>
                <a:cs typeface="Roboto" pitchFamily="34" charset="-120"/>
              </a:rPr>
              <a:t>La variabilidad de opiniones refleja una base de usuarios diversa</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258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Objetivo del análisis</a:t>
            </a:r>
            <a:endParaRPr lang="en-US" sz="4450" dirty="0"/>
          </a:p>
        </p:txBody>
      </p:sp>
      <p:sp>
        <p:nvSpPr>
          <p:cNvPr id="3" name="Text 1"/>
          <p:cNvSpPr/>
          <p:nvPr/>
        </p:nvSpPr>
        <p:spPr>
          <a:xfrm>
            <a:off x="793790" y="2691527"/>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El objetivo principal del análisis es explorar las reseñas de TripAdvisor para obtener información sobre la satisfacción del cliente y las preferencias de los usuarios. Se busca identificar las variables que mejor predicen la satisfacción, determinar la influencia de las características del establecimiento en las valoraciones, y evaluar la opinión general del usuario sobre diferentes aspectos de la experiencia turística.</a:t>
            </a:r>
            <a:endParaRPr lang="en-US" sz="1750" dirty="0"/>
          </a:p>
        </p:txBody>
      </p:sp>
      <p:sp>
        <p:nvSpPr>
          <p:cNvPr id="4" name="Shape 2"/>
          <p:cNvSpPr/>
          <p:nvPr/>
        </p:nvSpPr>
        <p:spPr>
          <a:xfrm>
            <a:off x="793790" y="4653439"/>
            <a:ext cx="510302" cy="510302"/>
          </a:xfrm>
          <a:prstGeom prst="roundRect">
            <a:avLst>
              <a:gd name="adj" fmla="val 6667"/>
            </a:avLst>
          </a:prstGeom>
          <a:solidFill>
            <a:srgbClr val="3F4652"/>
          </a:solidFill>
          <a:ln/>
        </p:spPr>
      </p:sp>
      <p:sp>
        <p:nvSpPr>
          <p:cNvPr id="5" name="Text 3"/>
          <p:cNvSpPr/>
          <p:nvPr/>
        </p:nvSpPr>
        <p:spPr>
          <a:xfrm>
            <a:off x="978813" y="4738449"/>
            <a:ext cx="140256"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4"/>
          <p:cNvSpPr/>
          <p:nvPr/>
        </p:nvSpPr>
        <p:spPr>
          <a:xfrm>
            <a:off x="1530906" y="465343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Análisis exploratorio</a:t>
            </a:r>
            <a:endParaRPr lang="en-US" sz="2200" dirty="0"/>
          </a:p>
        </p:txBody>
      </p:sp>
      <p:sp>
        <p:nvSpPr>
          <p:cNvPr id="7" name="Text 5"/>
          <p:cNvSpPr/>
          <p:nvPr/>
        </p:nvSpPr>
        <p:spPr>
          <a:xfrm>
            <a:off x="1530906" y="5143857"/>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Comprender la naturaleza de los datos y detectar patrones y tendencias.</a:t>
            </a:r>
            <a:endParaRPr lang="en-US" sz="1750" dirty="0"/>
          </a:p>
        </p:txBody>
      </p:sp>
      <p:sp>
        <p:nvSpPr>
          <p:cNvPr id="8" name="Shape 6"/>
          <p:cNvSpPr/>
          <p:nvPr/>
        </p:nvSpPr>
        <p:spPr>
          <a:xfrm>
            <a:off x="5216962" y="4653439"/>
            <a:ext cx="510302" cy="510302"/>
          </a:xfrm>
          <a:prstGeom prst="roundRect">
            <a:avLst>
              <a:gd name="adj" fmla="val 6667"/>
            </a:avLst>
          </a:prstGeom>
          <a:solidFill>
            <a:srgbClr val="3F4652"/>
          </a:solidFill>
          <a:ln/>
        </p:spPr>
      </p:sp>
      <p:sp>
        <p:nvSpPr>
          <p:cNvPr id="9" name="Text 7"/>
          <p:cNvSpPr/>
          <p:nvPr/>
        </p:nvSpPr>
        <p:spPr>
          <a:xfrm>
            <a:off x="5378172" y="4738449"/>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0" name="Text 8"/>
          <p:cNvSpPr/>
          <p:nvPr/>
        </p:nvSpPr>
        <p:spPr>
          <a:xfrm>
            <a:off x="5954078" y="4653439"/>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Identificación de variables predictivas</a:t>
            </a:r>
            <a:endParaRPr lang="en-US" sz="2200" dirty="0"/>
          </a:p>
        </p:txBody>
      </p:sp>
      <p:sp>
        <p:nvSpPr>
          <p:cNvPr id="11" name="Text 9"/>
          <p:cNvSpPr/>
          <p:nvPr/>
        </p:nvSpPr>
        <p:spPr>
          <a:xfrm>
            <a:off x="5954078" y="5498187"/>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Determinar las variables que influyen en la satisfacción del cliente.</a:t>
            </a:r>
            <a:endParaRPr lang="en-US" sz="1750" dirty="0"/>
          </a:p>
        </p:txBody>
      </p:sp>
      <p:sp>
        <p:nvSpPr>
          <p:cNvPr id="12" name="Shape 10"/>
          <p:cNvSpPr/>
          <p:nvPr/>
        </p:nvSpPr>
        <p:spPr>
          <a:xfrm>
            <a:off x="9640133" y="4653439"/>
            <a:ext cx="510302" cy="510302"/>
          </a:xfrm>
          <a:prstGeom prst="roundRect">
            <a:avLst>
              <a:gd name="adj" fmla="val 6667"/>
            </a:avLst>
          </a:prstGeom>
          <a:solidFill>
            <a:srgbClr val="3F4652"/>
          </a:solidFill>
          <a:ln/>
        </p:spPr>
      </p:sp>
      <p:sp>
        <p:nvSpPr>
          <p:cNvPr id="13" name="Text 11"/>
          <p:cNvSpPr/>
          <p:nvPr/>
        </p:nvSpPr>
        <p:spPr>
          <a:xfrm>
            <a:off x="9803368" y="4738449"/>
            <a:ext cx="183713"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4" name="Text 12"/>
          <p:cNvSpPr/>
          <p:nvPr/>
        </p:nvSpPr>
        <p:spPr>
          <a:xfrm>
            <a:off x="10377249" y="4653439"/>
            <a:ext cx="2878693"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Análisis de opiniones</a:t>
            </a:r>
            <a:endParaRPr lang="en-US" sz="2200" dirty="0"/>
          </a:p>
        </p:txBody>
      </p:sp>
      <p:sp>
        <p:nvSpPr>
          <p:cNvPr id="15" name="Text 13"/>
          <p:cNvSpPr/>
          <p:nvPr/>
        </p:nvSpPr>
        <p:spPr>
          <a:xfrm>
            <a:off x="10377249" y="5143857"/>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Evaluar la opinión general del usuario sobre diferentes aspectos de la experiencia.</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2948464" y="781883"/>
            <a:ext cx="8733353" cy="708779"/>
          </a:xfrm>
          <a:prstGeom prst="rect">
            <a:avLst/>
          </a:prstGeom>
          <a:noFill/>
          <a:ln/>
        </p:spPr>
        <p:txBody>
          <a:bodyPr wrap="none" lIns="0" tIns="0" rIns="0" bIns="0" rtlCol="0" anchor="t"/>
          <a:lstStyle/>
          <a:p>
            <a:pPr algn="ct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Media de valoraciones por grupo</a:t>
            </a:r>
            <a:endParaRPr lang="en-US" sz="4450" dirty="0"/>
          </a:p>
        </p:txBody>
      </p:sp>
      <p:pic>
        <p:nvPicPr>
          <p:cNvPr id="3" name="Image 0" descr="preencoded.png">    </p:cNvPr>
          <p:cNvPicPr>
            <a:picLocks noChangeAspect="1"/>
          </p:cNvPicPr>
          <p:nvPr/>
        </p:nvPicPr>
        <p:blipFill>
          <a:blip r:embed="rId1"/>
          <a:stretch>
            <a:fillRect/>
          </a:stretch>
        </p:blipFill>
        <p:spPr>
          <a:xfrm>
            <a:off x="2717721" y="1944291"/>
            <a:ext cx="9194840" cy="55033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07703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Próximos pasos</a:t>
            </a:r>
            <a:endParaRPr lang="en-US" sz="4450" dirty="0"/>
          </a:p>
        </p:txBody>
      </p:sp>
      <p:pic>
        <p:nvPicPr>
          <p:cNvPr id="3" name="Image 0" descr="preencoded.png">    </p:cNvPr>
          <p:cNvPicPr>
            <a:picLocks noChangeAspect="1"/>
          </p:cNvPicPr>
          <p:nvPr/>
        </p:nvPicPr>
        <p:blipFill>
          <a:blip r:embed="rId1"/>
          <a:stretch>
            <a:fillRect/>
          </a:stretch>
        </p:blipFill>
        <p:spPr>
          <a:xfrm>
            <a:off x="793790" y="2125980"/>
            <a:ext cx="4347567" cy="907256"/>
          </a:xfrm>
          <a:prstGeom prst="rect">
            <a:avLst/>
          </a:prstGeom>
        </p:spPr>
      </p:pic>
      <p:sp>
        <p:nvSpPr>
          <p:cNvPr id="4" name="Text 1"/>
          <p:cNvSpPr/>
          <p:nvPr/>
        </p:nvSpPr>
        <p:spPr>
          <a:xfrm>
            <a:off x="1020604" y="33733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Estandarización</a:t>
            </a:r>
            <a:endParaRPr lang="en-US" sz="2200" dirty="0"/>
          </a:p>
        </p:txBody>
      </p:sp>
      <p:sp>
        <p:nvSpPr>
          <p:cNvPr id="5" name="Text 2"/>
          <p:cNvSpPr/>
          <p:nvPr/>
        </p:nvSpPr>
        <p:spPr>
          <a:xfrm>
            <a:off x="1383506" y="3863816"/>
            <a:ext cx="3531037"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Los resultados arrojados invitan a seguir comprobando si la conformación de estos grupos es correcta.</a:t>
            </a:r>
            <a:endParaRPr lang="en-US" sz="1750" dirty="0"/>
          </a:p>
        </p:txBody>
      </p:sp>
      <p:sp>
        <p:nvSpPr>
          <p:cNvPr id="6" name="Text 3"/>
          <p:cNvSpPr/>
          <p:nvPr/>
        </p:nvSpPr>
        <p:spPr>
          <a:xfrm>
            <a:off x="1383506" y="5394722"/>
            <a:ext cx="3531037"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Clusterización y k means, junto a otros modelos de regresión.</a:t>
            </a:r>
            <a:endParaRPr lang="en-US" sz="1750" dirty="0"/>
          </a:p>
        </p:txBody>
      </p:sp>
      <p:sp>
        <p:nvSpPr>
          <p:cNvPr id="7" name="Text 4"/>
          <p:cNvSpPr/>
          <p:nvPr/>
        </p:nvSpPr>
        <p:spPr>
          <a:xfrm>
            <a:off x="1383506" y="6199823"/>
            <a:ext cx="3531037"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Para ello es necesario normalizar los datos.</a:t>
            </a:r>
            <a:endParaRPr lang="en-US" sz="1750" dirty="0"/>
          </a:p>
        </p:txBody>
      </p:sp>
      <p:pic>
        <p:nvPicPr>
          <p:cNvPr id="8" name="Image 1" descr="preencoded.png">    </p:cNvPr>
          <p:cNvPicPr>
            <a:picLocks noChangeAspect="1"/>
          </p:cNvPicPr>
          <p:nvPr/>
        </p:nvPicPr>
        <p:blipFill>
          <a:blip r:embed="rId2"/>
          <a:stretch>
            <a:fillRect/>
          </a:stretch>
        </p:blipFill>
        <p:spPr>
          <a:xfrm>
            <a:off x="5141357" y="2125980"/>
            <a:ext cx="4347567" cy="907256"/>
          </a:xfrm>
          <a:prstGeom prst="rect">
            <a:avLst/>
          </a:prstGeom>
        </p:spPr>
      </p:pic>
      <p:sp>
        <p:nvSpPr>
          <p:cNvPr id="9" name="Text 5"/>
          <p:cNvSpPr/>
          <p:nvPr/>
        </p:nvSpPr>
        <p:spPr>
          <a:xfrm>
            <a:off x="5368171" y="33733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Normalización</a:t>
            </a:r>
            <a:endParaRPr lang="en-US" sz="2200" dirty="0"/>
          </a:p>
        </p:txBody>
      </p:sp>
      <p:sp>
        <p:nvSpPr>
          <p:cNvPr id="10" name="Text 6"/>
          <p:cNvSpPr/>
          <p:nvPr/>
        </p:nvSpPr>
        <p:spPr>
          <a:xfrm>
            <a:off x="5731073" y="3863816"/>
            <a:ext cx="3531037"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Un EDA es el paso previo a la realización de modelos de aprendizaje automático.</a:t>
            </a:r>
            <a:endParaRPr lang="en-US" sz="1750" dirty="0"/>
          </a:p>
        </p:txBody>
      </p:sp>
      <p:sp>
        <p:nvSpPr>
          <p:cNvPr id="11" name="Text 7"/>
          <p:cNvSpPr/>
          <p:nvPr/>
        </p:nvSpPr>
        <p:spPr>
          <a:xfrm>
            <a:off x="5731073" y="5031819"/>
            <a:ext cx="3531037"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Por tanto, es recomendable normalizar los datos</a:t>
            </a:r>
            <a:endParaRPr lang="en-US" sz="1750" dirty="0"/>
          </a:p>
        </p:txBody>
      </p:sp>
      <p:pic>
        <p:nvPicPr>
          <p:cNvPr id="12" name="Image 2" descr="preencoded.png">    </p:cNvPr>
          <p:cNvPicPr>
            <a:picLocks noChangeAspect="1"/>
          </p:cNvPicPr>
          <p:nvPr/>
        </p:nvPicPr>
        <p:blipFill>
          <a:blip r:embed="rId3"/>
          <a:stretch>
            <a:fillRect/>
          </a:stretch>
        </p:blipFill>
        <p:spPr>
          <a:xfrm>
            <a:off x="9488924" y="2125980"/>
            <a:ext cx="4347567" cy="907256"/>
          </a:xfrm>
          <a:prstGeom prst="rect">
            <a:avLst/>
          </a:prstGeom>
        </p:spPr>
      </p:pic>
      <p:sp>
        <p:nvSpPr>
          <p:cNvPr id="13" name="Text 8"/>
          <p:cNvSpPr/>
          <p:nvPr/>
        </p:nvSpPr>
        <p:spPr>
          <a:xfrm>
            <a:off x="9715738" y="3373398"/>
            <a:ext cx="3086576"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Valoración de los datos</a:t>
            </a:r>
            <a:endParaRPr lang="en-US" sz="2200" dirty="0"/>
          </a:p>
        </p:txBody>
      </p:sp>
      <p:sp>
        <p:nvSpPr>
          <p:cNvPr id="14" name="Text 9"/>
          <p:cNvSpPr/>
          <p:nvPr/>
        </p:nvSpPr>
        <p:spPr>
          <a:xfrm>
            <a:off x="9715738" y="3863816"/>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Se deberían considerar cuestiones ya expuestas, como el posible error de medición de los datos.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085612"/>
            <a:ext cx="8354973"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Conclusiones de estos procesos</a:t>
            </a:r>
            <a:endParaRPr lang="en-US" sz="4450" dirty="0"/>
          </a:p>
        </p:txBody>
      </p:sp>
      <p:sp>
        <p:nvSpPr>
          <p:cNvPr id="3" name="Text 1"/>
          <p:cNvSpPr/>
          <p:nvPr/>
        </p:nvSpPr>
        <p:spPr>
          <a:xfrm>
            <a:off x="793790" y="23613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Estandarización</a:t>
            </a:r>
            <a:endParaRPr lang="en-US" sz="2200" dirty="0"/>
          </a:p>
        </p:txBody>
      </p:sp>
      <p:sp>
        <p:nvSpPr>
          <p:cNvPr id="4" name="Text 2"/>
          <p:cNvSpPr/>
          <p:nvPr/>
        </p:nvSpPr>
        <p:spPr>
          <a:xfrm>
            <a:off x="1156692" y="2942511"/>
            <a:ext cx="588180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Algunos valores son negativos.</a:t>
            </a:r>
            <a:endParaRPr lang="en-US" sz="1750" dirty="0"/>
          </a:p>
        </p:txBody>
      </p:sp>
      <p:sp>
        <p:nvSpPr>
          <p:cNvPr id="5" name="Text 3"/>
          <p:cNvSpPr/>
          <p:nvPr/>
        </p:nvSpPr>
        <p:spPr>
          <a:xfrm>
            <a:off x="1156692" y="3384709"/>
            <a:ext cx="5881807"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Aunque las unidades vayan del 0 al 5, no se trata inherentemente de un error.</a:t>
            </a:r>
            <a:endParaRPr lang="en-US" sz="1750" dirty="0"/>
          </a:p>
        </p:txBody>
      </p:sp>
      <p:sp>
        <p:nvSpPr>
          <p:cNvPr id="6" name="Text 4"/>
          <p:cNvSpPr/>
          <p:nvPr/>
        </p:nvSpPr>
        <p:spPr>
          <a:xfrm>
            <a:off x="1156692" y="4189809"/>
            <a:ext cx="5881807"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La estandarización transforma los datos para media 0 y desviación estándar 1. Datos por debajo de la media pueden convertirse en negativos.</a:t>
            </a:r>
            <a:endParaRPr lang="en-US" sz="1750" dirty="0"/>
          </a:p>
        </p:txBody>
      </p:sp>
      <p:sp>
        <p:nvSpPr>
          <p:cNvPr id="7" name="Text 5"/>
          <p:cNvSpPr/>
          <p:nvPr/>
        </p:nvSpPr>
        <p:spPr>
          <a:xfrm>
            <a:off x="1156692" y="5357813"/>
            <a:ext cx="5881807"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Para uso en modelos, no se trata de algo negativo. Para interpretar los datos en el contexto original de las reseñas, no sería estrictamente necesario hacer la estandarización.</a:t>
            </a:r>
            <a:endParaRPr lang="en-US" sz="1750" dirty="0"/>
          </a:p>
        </p:txBody>
      </p:sp>
      <p:sp>
        <p:nvSpPr>
          <p:cNvPr id="8" name="Text 6"/>
          <p:cNvSpPr/>
          <p:nvPr/>
        </p:nvSpPr>
        <p:spPr>
          <a:xfrm>
            <a:off x="7599521" y="23613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Normalización</a:t>
            </a:r>
            <a:endParaRPr lang="en-US" sz="2200" dirty="0"/>
          </a:p>
        </p:txBody>
      </p:sp>
      <p:sp>
        <p:nvSpPr>
          <p:cNvPr id="9" name="Text 7"/>
          <p:cNvSpPr/>
          <p:nvPr/>
        </p:nvSpPr>
        <p:spPr>
          <a:xfrm>
            <a:off x="7962424" y="2942511"/>
            <a:ext cx="588180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Los rangos han sido correctamente escalados entre 0 y 1.</a:t>
            </a:r>
            <a:endParaRPr lang="en-US" sz="1750" dirty="0"/>
          </a:p>
        </p:txBody>
      </p:sp>
      <p:sp>
        <p:nvSpPr>
          <p:cNvPr id="10" name="Text 8"/>
          <p:cNvSpPr/>
          <p:nvPr/>
        </p:nvSpPr>
        <p:spPr>
          <a:xfrm>
            <a:off x="7962424" y="3384709"/>
            <a:ext cx="5881807"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Proceso útil si queremos hacer modelos de AA a partir de estos datos.</a:t>
            </a:r>
            <a:endParaRPr lang="en-US" sz="1750" dirty="0"/>
          </a:p>
        </p:txBody>
      </p:sp>
      <p:sp>
        <p:nvSpPr>
          <p:cNvPr id="11" name="Text 9"/>
          <p:cNvSpPr/>
          <p:nvPr/>
        </p:nvSpPr>
        <p:spPr>
          <a:xfrm>
            <a:off x="793790" y="6780967"/>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4138" y="735568"/>
            <a:ext cx="5864662" cy="646509"/>
          </a:xfrm>
          <a:prstGeom prst="rect">
            <a:avLst/>
          </a:prstGeom>
          <a:noFill/>
          <a:ln/>
        </p:spPr>
        <p:txBody>
          <a:bodyPr wrap="none" lIns="0" tIns="0" rIns="0" bIns="0" rtlCol="0" anchor="t"/>
          <a:lstStyle/>
          <a:p>
            <a:pPr indent="0" marL="0">
              <a:lnSpc>
                <a:spcPts val="5050"/>
              </a:lnSpc>
              <a:buNone/>
            </a:pPr>
            <a:r>
              <a:rPr lang="en-US" sz="4050" dirty="0">
                <a:solidFill>
                  <a:srgbClr val="76B9FF"/>
                </a:solidFill>
                <a:latin typeface="Roboto Slab" pitchFamily="34" charset="0"/>
                <a:ea typeface="Roboto Slab" pitchFamily="34" charset="-122"/>
                <a:cs typeface="Roboto Slab" pitchFamily="34" charset="-120"/>
              </a:rPr>
              <a:t>Descripción de los datos</a:t>
            </a:r>
            <a:endParaRPr lang="en-US" sz="4050" dirty="0"/>
          </a:p>
        </p:txBody>
      </p:sp>
      <p:sp>
        <p:nvSpPr>
          <p:cNvPr id="3" name="Text 1"/>
          <p:cNvSpPr/>
          <p:nvPr/>
        </p:nvSpPr>
        <p:spPr>
          <a:xfrm>
            <a:off x="724138" y="1692354"/>
            <a:ext cx="13182124" cy="661988"/>
          </a:xfrm>
          <a:prstGeom prst="rect">
            <a:avLst/>
          </a:prstGeom>
          <a:noFill/>
          <a:ln/>
        </p:spPr>
        <p:txBody>
          <a:bodyPr wrap="square" lIns="0" tIns="0" rIns="0" bIns="0" rtlCol="0" anchor="t"/>
          <a:lstStyle/>
          <a:p>
            <a:pPr indent="0" marL="0">
              <a:lnSpc>
                <a:spcPts val="2600"/>
              </a:lnSpc>
              <a:buNone/>
            </a:pPr>
            <a:r>
              <a:rPr lang="en-US" sz="1600" dirty="0">
                <a:solidFill>
                  <a:srgbClr val="D6E5EF"/>
                </a:solidFill>
                <a:latin typeface="Roboto" pitchFamily="34" charset="0"/>
                <a:ea typeface="Roboto" pitchFamily="34" charset="-122"/>
                <a:cs typeface="Roboto" pitchFamily="34" charset="-120"/>
              </a:rPr>
              <a:t>El conjunto de datos contiene reseñas de TripAdvisor, con 10 variables diferentes que representan las características de los establecimientos turísticos. Cada variable tiene una escala de valoración de 0 a 5, donde 0 representa la puntuación más baja y 5 la más alta.</a:t>
            </a:r>
            <a:endParaRPr lang="en-US" sz="1600" dirty="0"/>
          </a:p>
        </p:txBody>
      </p:sp>
      <p:sp>
        <p:nvSpPr>
          <p:cNvPr id="4" name="Text 2"/>
          <p:cNvSpPr/>
          <p:nvPr/>
        </p:nvSpPr>
        <p:spPr>
          <a:xfrm>
            <a:off x="724138" y="2586990"/>
            <a:ext cx="13182124" cy="330994"/>
          </a:xfrm>
          <a:prstGeom prst="rect">
            <a:avLst/>
          </a:prstGeom>
          <a:noFill/>
          <a:ln/>
        </p:spPr>
        <p:txBody>
          <a:bodyPr wrap="none" lIns="0" tIns="0" rIns="0" bIns="0" rtlCol="0" anchor="t"/>
          <a:lstStyle/>
          <a:p>
            <a:pPr indent="0" marL="0">
              <a:lnSpc>
                <a:spcPts val="2600"/>
              </a:lnSpc>
              <a:buNone/>
            </a:pPr>
            <a:r>
              <a:rPr lang="en-US" sz="1600" dirty="0">
                <a:solidFill>
                  <a:srgbClr val="D6E5EF"/>
                </a:solidFill>
                <a:latin typeface="Roboto" pitchFamily="34" charset="0"/>
                <a:ea typeface="Roboto" pitchFamily="34" charset="-122"/>
                <a:cs typeface="Roboto" pitchFamily="34" charset="-120"/>
              </a:rPr>
              <a:t>Los datos contienen información sobre retroalimentación del usuario en:</a:t>
            </a:r>
            <a:endParaRPr lang="en-US" sz="1600" dirty="0"/>
          </a:p>
        </p:txBody>
      </p:sp>
      <p:sp>
        <p:nvSpPr>
          <p:cNvPr id="5" name="Shape 3"/>
          <p:cNvSpPr/>
          <p:nvPr/>
        </p:nvSpPr>
        <p:spPr>
          <a:xfrm>
            <a:off x="724138" y="3383280"/>
            <a:ext cx="465415" cy="465415"/>
          </a:xfrm>
          <a:prstGeom prst="roundRect">
            <a:avLst>
              <a:gd name="adj" fmla="val 6668"/>
            </a:avLst>
          </a:prstGeom>
          <a:solidFill>
            <a:srgbClr val="3F4652"/>
          </a:solidFill>
          <a:ln/>
        </p:spPr>
      </p:sp>
      <p:sp>
        <p:nvSpPr>
          <p:cNvPr id="6" name="Text 4"/>
          <p:cNvSpPr/>
          <p:nvPr/>
        </p:nvSpPr>
        <p:spPr>
          <a:xfrm>
            <a:off x="892850" y="3460790"/>
            <a:ext cx="127873"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1</a:t>
            </a:r>
            <a:endParaRPr lang="en-US" sz="2400" dirty="0"/>
          </a:p>
        </p:txBody>
      </p:sp>
      <p:sp>
        <p:nvSpPr>
          <p:cNvPr id="7" name="Text 5"/>
          <p:cNvSpPr/>
          <p:nvPr/>
        </p:nvSpPr>
        <p:spPr>
          <a:xfrm>
            <a:off x="1396365" y="3383280"/>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Galerías de arte</a:t>
            </a:r>
            <a:endParaRPr lang="en-US" sz="2000" dirty="0"/>
          </a:p>
        </p:txBody>
      </p:sp>
      <p:sp>
        <p:nvSpPr>
          <p:cNvPr id="8" name="Shape 6"/>
          <p:cNvSpPr/>
          <p:nvPr/>
        </p:nvSpPr>
        <p:spPr>
          <a:xfrm>
            <a:off x="5187077" y="3383280"/>
            <a:ext cx="465415" cy="465415"/>
          </a:xfrm>
          <a:prstGeom prst="roundRect">
            <a:avLst>
              <a:gd name="adj" fmla="val 6668"/>
            </a:avLst>
          </a:prstGeom>
          <a:solidFill>
            <a:srgbClr val="3F4652"/>
          </a:solidFill>
          <a:ln/>
        </p:spPr>
      </p:sp>
      <p:sp>
        <p:nvSpPr>
          <p:cNvPr id="9" name="Text 7"/>
          <p:cNvSpPr/>
          <p:nvPr/>
        </p:nvSpPr>
        <p:spPr>
          <a:xfrm>
            <a:off x="5334000" y="3460790"/>
            <a:ext cx="171450"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2</a:t>
            </a:r>
            <a:endParaRPr lang="en-US" sz="2400" dirty="0"/>
          </a:p>
        </p:txBody>
      </p:sp>
      <p:sp>
        <p:nvSpPr>
          <p:cNvPr id="10" name="Text 8"/>
          <p:cNvSpPr/>
          <p:nvPr/>
        </p:nvSpPr>
        <p:spPr>
          <a:xfrm>
            <a:off x="5859304" y="3383280"/>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Clubes de baile</a:t>
            </a:r>
            <a:endParaRPr lang="en-US" sz="2000" dirty="0"/>
          </a:p>
        </p:txBody>
      </p:sp>
      <p:sp>
        <p:nvSpPr>
          <p:cNvPr id="11" name="Shape 9"/>
          <p:cNvSpPr/>
          <p:nvPr/>
        </p:nvSpPr>
        <p:spPr>
          <a:xfrm>
            <a:off x="9650016" y="3383280"/>
            <a:ext cx="465415" cy="465415"/>
          </a:xfrm>
          <a:prstGeom prst="roundRect">
            <a:avLst>
              <a:gd name="adj" fmla="val 6668"/>
            </a:avLst>
          </a:prstGeom>
          <a:solidFill>
            <a:srgbClr val="3F4652"/>
          </a:solidFill>
          <a:ln/>
        </p:spPr>
      </p:sp>
      <p:sp>
        <p:nvSpPr>
          <p:cNvPr id="12" name="Text 10"/>
          <p:cNvSpPr/>
          <p:nvPr/>
        </p:nvSpPr>
        <p:spPr>
          <a:xfrm>
            <a:off x="9798844" y="3460790"/>
            <a:ext cx="167640"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3</a:t>
            </a:r>
            <a:endParaRPr lang="en-US" sz="2400" dirty="0"/>
          </a:p>
        </p:txBody>
      </p:sp>
      <p:sp>
        <p:nvSpPr>
          <p:cNvPr id="13" name="Text 11"/>
          <p:cNvSpPr/>
          <p:nvPr/>
        </p:nvSpPr>
        <p:spPr>
          <a:xfrm>
            <a:off x="10322243" y="3383280"/>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Bares de juegos</a:t>
            </a:r>
            <a:endParaRPr lang="en-US" sz="2000" dirty="0"/>
          </a:p>
        </p:txBody>
      </p:sp>
      <p:sp>
        <p:nvSpPr>
          <p:cNvPr id="14" name="Shape 12"/>
          <p:cNvSpPr/>
          <p:nvPr/>
        </p:nvSpPr>
        <p:spPr>
          <a:xfrm>
            <a:off x="724138" y="4520803"/>
            <a:ext cx="465415" cy="465415"/>
          </a:xfrm>
          <a:prstGeom prst="roundRect">
            <a:avLst>
              <a:gd name="adj" fmla="val 6668"/>
            </a:avLst>
          </a:prstGeom>
          <a:solidFill>
            <a:srgbClr val="3F4652"/>
          </a:solidFill>
          <a:ln/>
        </p:spPr>
      </p:sp>
      <p:sp>
        <p:nvSpPr>
          <p:cNvPr id="15" name="Text 13"/>
          <p:cNvSpPr/>
          <p:nvPr/>
        </p:nvSpPr>
        <p:spPr>
          <a:xfrm>
            <a:off x="866894" y="4598313"/>
            <a:ext cx="179903"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4</a:t>
            </a:r>
            <a:endParaRPr lang="en-US" sz="2400" dirty="0"/>
          </a:p>
        </p:txBody>
      </p:sp>
      <p:sp>
        <p:nvSpPr>
          <p:cNvPr id="16" name="Text 14"/>
          <p:cNvSpPr/>
          <p:nvPr/>
        </p:nvSpPr>
        <p:spPr>
          <a:xfrm>
            <a:off x="1396365" y="4520803"/>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Restaurantes</a:t>
            </a:r>
            <a:endParaRPr lang="en-US" sz="2000" dirty="0"/>
          </a:p>
        </p:txBody>
      </p:sp>
      <p:sp>
        <p:nvSpPr>
          <p:cNvPr id="17" name="Shape 15"/>
          <p:cNvSpPr/>
          <p:nvPr/>
        </p:nvSpPr>
        <p:spPr>
          <a:xfrm>
            <a:off x="5187077" y="4520803"/>
            <a:ext cx="465415" cy="465415"/>
          </a:xfrm>
          <a:prstGeom prst="roundRect">
            <a:avLst>
              <a:gd name="adj" fmla="val 6668"/>
            </a:avLst>
          </a:prstGeom>
          <a:solidFill>
            <a:srgbClr val="3F4652"/>
          </a:solidFill>
          <a:ln/>
        </p:spPr>
      </p:sp>
      <p:sp>
        <p:nvSpPr>
          <p:cNvPr id="18" name="Text 16"/>
          <p:cNvSpPr/>
          <p:nvPr/>
        </p:nvSpPr>
        <p:spPr>
          <a:xfrm>
            <a:off x="5337810" y="4598313"/>
            <a:ext cx="163830"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5</a:t>
            </a:r>
            <a:endParaRPr lang="en-US" sz="2400" dirty="0"/>
          </a:p>
        </p:txBody>
      </p:sp>
      <p:sp>
        <p:nvSpPr>
          <p:cNvPr id="19" name="Text 17"/>
          <p:cNvSpPr/>
          <p:nvPr/>
        </p:nvSpPr>
        <p:spPr>
          <a:xfrm>
            <a:off x="5859304" y="4520803"/>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Museos</a:t>
            </a:r>
            <a:endParaRPr lang="en-US" sz="2000" dirty="0"/>
          </a:p>
        </p:txBody>
      </p:sp>
      <p:sp>
        <p:nvSpPr>
          <p:cNvPr id="20" name="Shape 18"/>
          <p:cNvSpPr/>
          <p:nvPr/>
        </p:nvSpPr>
        <p:spPr>
          <a:xfrm>
            <a:off x="9650016" y="4520803"/>
            <a:ext cx="465415" cy="465415"/>
          </a:xfrm>
          <a:prstGeom prst="roundRect">
            <a:avLst>
              <a:gd name="adj" fmla="val 6668"/>
            </a:avLst>
          </a:prstGeom>
          <a:solidFill>
            <a:srgbClr val="3F4652"/>
          </a:solidFill>
          <a:ln/>
        </p:spPr>
      </p:sp>
      <p:sp>
        <p:nvSpPr>
          <p:cNvPr id="21" name="Text 19"/>
          <p:cNvSpPr/>
          <p:nvPr/>
        </p:nvSpPr>
        <p:spPr>
          <a:xfrm>
            <a:off x="9795986" y="4598313"/>
            <a:ext cx="173355"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6</a:t>
            </a:r>
            <a:endParaRPr lang="en-US" sz="2400" dirty="0"/>
          </a:p>
        </p:txBody>
      </p:sp>
      <p:sp>
        <p:nvSpPr>
          <p:cNvPr id="22" name="Text 20"/>
          <p:cNvSpPr/>
          <p:nvPr/>
        </p:nvSpPr>
        <p:spPr>
          <a:xfrm>
            <a:off x="10322243" y="4520803"/>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Resorts</a:t>
            </a:r>
            <a:endParaRPr lang="en-US" sz="2000" dirty="0"/>
          </a:p>
        </p:txBody>
      </p:sp>
      <p:sp>
        <p:nvSpPr>
          <p:cNvPr id="23" name="Shape 21"/>
          <p:cNvSpPr/>
          <p:nvPr/>
        </p:nvSpPr>
        <p:spPr>
          <a:xfrm>
            <a:off x="724138" y="5658326"/>
            <a:ext cx="465415" cy="465415"/>
          </a:xfrm>
          <a:prstGeom prst="roundRect">
            <a:avLst>
              <a:gd name="adj" fmla="val 6668"/>
            </a:avLst>
          </a:prstGeom>
          <a:solidFill>
            <a:srgbClr val="3F4652"/>
          </a:solidFill>
          <a:ln/>
        </p:spPr>
      </p:sp>
      <p:sp>
        <p:nvSpPr>
          <p:cNvPr id="24" name="Text 22"/>
          <p:cNvSpPr/>
          <p:nvPr/>
        </p:nvSpPr>
        <p:spPr>
          <a:xfrm>
            <a:off x="871299" y="5735836"/>
            <a:ext cx="170974"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7</a:t>
            </a:r>
            <a:endParaRPr lang="en-US" sz="2400" dirty="0"/>
          </a:p>
        </p:txBody>
      </p:sp>
      <p:sp>
        <p:nvSpPr>
          <p:cNvPr id="25" name="Text 23"/>
          <p:cNvSpPr/>
          <p:nvPr/>
        </p:nvSpPr>
        <p:spPr>
          <a:xfrm>
            <a:off x="1396365" y="5658326"/>
            <a:ext cx="302561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Parques/ zonas de picnic</a:t>
            </a:r>
            <a:endParaRPr lang="en-US" sz="2000" dirty="0"/>
          </a:p>
        </p:txBody>
      </p:sp>
      <p:sp>
        <p:nvSpPr>
          <p:cNvPr id="26" name="Shape 24"/>
          <p:cNvSpPr/>
          <p:nvPr/>
        </p:nvSpPr>
        <p:spPr>
          <a:xfrm>
            <a:off x="5187077" y="5658326"/>
            <a:ext cx="465415" cy="465415"/>
          </a:xfrm>
          <a:prstGeom prst="roundRect">
            <a:avLst>
              <a:gd name="adj" fmla="val 6668"/>
            </a:avLst>
          </a:prstGeom>
          <a:solidFill>
            <a:srgbClr val="3F4652"/>
          </a:solidFill>
          <a:ln/>
        </p:spPr>
      </p:sp>
      <p:sp>
        <p:nvSpPr>
          <p:cNvPr id="27" name="Text 25"/>
          <p:cNvSpPr/>
          <p:nvPr/>
        </p:nvSpPr>
        <p:spPr>
          <a:xfrm>
            <a:off x="5334000" y="5735836"/>
            <a:ext cx="171450"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8</a:t>
            </a:r>
            <a:endParaRPr lang="en-US" sz="2400" dirty="0"/>
          </a:p>
        </p:txBody>
      </p:sp>
      <p:sp>
        <p:nvSpPr>
          <p:cNvPr id="28" name="Text 26"/>
          <p:cNvSpPr/>
          <p:nvPr/>
        </p:nvSpPr>
        <p:spPr>
          <a:xfrm>
            <a:off x="5859304" y="5658326"/>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Playas</a:t>
            </a:r>
            <a:endParaRPr lang="en-US" sz="2000" dirty="0"/>
          </a:p>
        </p:txBody>
      </p:sp>
      <p:sp>
        <p:nvSpPr>
          <p:cNvPr id="29" name="Shape 27"/>
          <p:cNvSpPr/>
          <p:nvPr/>
        </p:nvSpPr>
        <p:spPr>
          <a:xfrm>
            <a:off x="9650016" y="5658326"/>
            <a:ext cx="465415" cy="465415"/>
          </a:xfrm>
          <a:prstGeom prst="roundRect">
            <a:avLst>
              <a:gd name="adj" fmla="val 6668"/>
            </a:avLst>
          </a:prstGeom>
          <a:solidFill>
            <a:srgbClr val="3F4652"/>
          </a:solidFill>
          <a:ln/>
        </p:spPr>
      </p:sp>
      <p:sp>
        <p:nvSpPr>
          <p:cNvPr id="30" name="Text 28"/>
          <p:cNvSpPr/>
          <p:nvPr/>
        </p:nvSpPr>
        <p:spPr>
          <a:xfrm>
            <a:off x="9795272" y="5735836"/>
            <a:ext cx="174903"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9</a:t>
            </a:r>
            <a:endParaRPr lang="en-US" sz="2400" dirty="0"/>
          </a:p>
        </p:txBody>
      </p:sp>
      <p:sp>
        <p:nvSpPr>
          <p:cNvPr id="31" name="Text 29"/>
          <p:cNvSpPr/>
          <p:nvPr/>
        </p:nvSpPr>
        <p:spPr>
          <a:xfrm>
            <a:off x="10322243" y="5658326"/>
            <a:ext cx="2586276"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Teatros</a:t>
            </a:r>
            <a:endParaRPr lang="en-US" sz="2000" dirty="0"/>
          </a:p>
        </p:txBody>
      </p:sp>
      <p:sp>
        <p:nvSpPr>
          <p:cNvPr id="32" name="Shape 30"/>
          <p:cNvSpPr/>
          <p:nvPr/>
        </p:nvSpPr>
        <p:spPr>
          <a:xfrm>
            <a:off x="724138" y="6795849"/>
            <a:ext cx="465415" cy="465415"/>
          </a:xfrm>
          <a:prstGeom prst="roundRect">
            <a:avLst>
              <a:gd name="adj" fmla="val 6668"/>
            </a:avLst>
          </a:prstGeom>
          <a:solidFill>
            <a:srgbClr val="3F4652"/>
          </a:solidFill>
          <a:ln/>
        </p:spPr>
      </p:sp>
      <p:sp>
        <p:nvSpPr>
          <p:cNvPr id="33" name="Text 31"/>
          <p:cNvSpPr/>
          <p:nvPr/>
        </p:nvSpPr>
        <p:spPr>
          <a:xfrm>
            <a:off x="804386" y="6873359"/>
            <a:ext cx="304919" cy="310396"/>
          </a:xfrm>
          <a:prstGeom prst="rect">
            <a:avLst/>
          </a:prstGeom>
          <a:noFill/>
          <a:ln/>
        </p:spPr>
        <p:txBody>
          <a:bodyPr wrap="none" lIns="0" tIns="0" rIns="0" bIns="0" rtlCol="0" anchor="t"/>
          <a:lstStyle/>
          <a:p>
            <a:pPr algn="ctr" indent="0" marL="0">
              <a:lnSpc>
                <a:spcPts val="2400"/>
              </a:lnSpc>
              <a:buNone/>
            </a:pPr>
            <a:r>
              <a:rPr lang="en-US" sz="2400" dirty="0">
                <a:solidFill>
                  <a:srgbClr val="D6E5EF"/>
                </a:solidFill>
                <a:latin typeface="Roboto Slab" pitchFamily="34" charset="0"/>
                <a:ea typeface="Roboto Slab" pitchFamily="34" charset="-122"/>
                <a:cs typeface="Roboto Slab" pitchFamily="34" charset="-120"/>
              </a:rPr>
              <a:t>10</a:t>
            </a:r>
            <a:endParaRPr lang="en-US" sz="2400" dirty="0"/>
          </a:p>
        </p:txBody>
      </p:sp>
      <p:sp>
        <p:nvSpPr>
          <p:cNvPr id="34" name="Text 32"/>
          <p:cNvSpPr/>
          <p:nvPr/>
        </p:nvSpPr>
        <p:spPr>
          <a:xfrm>
            <a:off x="1396365" y="6795849"/>
            <a:ext cx="2838688" cy="323255"/>
          </a:xfrm>
          <a:prstGeom prst="rect">
            <a:avLst/>
          </a:prstGeom>
          <a:noFill/>
          <a:ln/>
        </p:spPr>
        <p:txBody>
          <a:bodyPr wrap="none" lIns="0" tIns="0" rIns="0" bIns="0" rtlCol="0" anchor="t"/>
          <a:lstStyle/>
          <a:p>
            <a:pP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Instituciones religiosas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2917" y="381357"/>
            <a:ext cx="3449360" cy="431125"/>
          </a:xfrm>
          <a:prstGeom prst="rect">
            <a:avLst/>
          </a:prstGeom>
          <a:noFill/>
          <a:ln/>
        </p:spPr>
        <p:txBody>
          <a:bodyPr wrap="none" lIns="0" tIns="0" rIns="0" bIns="0" rtlCol="0" anchor="t"/>
          <a:lstStyle/>
          <a:p>
            <a:pPr indent="0" marL="0">
              <a:lnSpc>
                <a:spcPts val="3350"/>
              </a:lnSpc>
              <a:buNone/>
            </a:pPr>
            <a:r>
              <a:rPr lang="en-US" sz="2700" dirty="0">
                <a:solidFill>
                  <a:srgbClr val="76B9FF"/>
                </a:solidFill>
                <a:latin typeface="Roboto Slab" pitchFamily="34" charset="0"/>
                <a:ea typeface="Roboto Slab" pitchFamily="34" charset="-122"/>
                <a:cs typeface="Roboto Slab" pitchFamily="34" charset="-120"/>
              </a:rPr>
              <a:t>Contenido del EDA</a:t>
            </a:r>
            <a:endParaRPr lang="en-US" sz="2700" dirty="0"/>
          </a:p>
        </p:txBody>
      </p:sp>
      <p:sp>
        <p:nvSpPr>
          <p:cNvPr id="3" name="Shape 1"/>
          <p:cNvSpPr/>
          <p:nvPr/>
        </p:nvSpPr>
        <p:spPr>
          <a:xfrm>
            <a:off x="7307580" y="1088350"/>
            <a:ext cx="15240" cy="6759773"/>
          </a:xfrm>
          <a:prstGeom prst="roundRect">
            <a:avLst>
              <a:gd name="adj" fmla="val 135806"/>
            </a:avLst>
          </a:prstGeom>
          <a:solidFill>
            <a:srgbClr val="585F6B"/>
          </a:solidFill>
          <a:ln/>
        </p:spPr>
      </p:sp>
      <p:sp>
        <p:nvSpPr>
          <p:cNvPr id="4" name="Shape 2"/>
          <p:cNvSpPr/>
          <p:nvPr/>
        </p:nvSpPr>
        <p:spPr>
          <a:xfrm>
            <a:off x="6692325" y="1391007"/>
            <a:ext cx="482917" cy="15240"/>
          </a:xfrm>
          <a:prstGeom prst="roundRect">
            <a:avLst>
              <a:gd name="adj" fmla="val 135806"/>
            </a:avLst>
          </a:prstGeom>
          <a:solidFill>
            <a:srgbClr val="585F6B"/>
          </a:solidFill>
          <a:ln/>
        </p:spPr>
      </p:sp>
      <p:sp>
        <p:nvSpPr>
          <p:cNvPr id="5" name="Shape 3"/>
          <p:cNvSpPr/>
          <p:nvPr/>
        </p:nvSpPr>
        <p:spPr>
          <a:xfrm>
            <a:off x="7160002" y="1243489"/>
            <a:ext cx="310396" cy="310396"/>
          </a:xfrm>
          <a:prstGeom prst="roundRect">
            <a:avLst>
              <a:gd name="adj" fmla="val 6668"/>
            </a:avLst>
          </a:prstGeom>
          <a:solidFill>
            <a:srgbClr val="3F4652"/>
          </a:solidFill>
          <a:ln/>
        </p:spPr>
      </p:sp>
      <p:sp>
        <p:nvSpPr>
          <p:cNvPr id="6" name="Text 4"/>
          <p:cNvSpPr/>
          <p:nvPr/>
        </p:nvSpPr>
        <p:spPr>
          <a:xfrm>
            <a:off x="7272516" y="1295162"/>
            <a:ext cx="85368"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1</a:t>
            </a:r>
            <a:endParaRPr lang="en-US" sz="1600" dirty="0"/>
          </a:p>
        </p:txBody>
      </p:sp>
      <p:sp>
        <p:nvSpPr>
          <p:cNvPr id="7" name="Text 5"/>
          <p:cNvSpPr/>
          <p:nvPr/>
        </p:nvSpPr>
        <p:spPr>
          <a:xfrm>
            <a:off x="4707017" y="1226225"/>
            <a:ext cx="1849398" cy="215622"/>
          </a:xfrm>
          <a:prstGeom prst="rect">
            <a:avLst/>
          </a:prstGeom>
          <a:noFill/>
          <a:ln/>
        </p:spPr>
        <p:txBody>
          <a:bodyPr wrap="none" lIns="0" tIns="0" rIns="0" bIns="0" rtlCol="0" anchor="t"/>
          <a:lstStyle/>
          <a:p>
            <a:pPr algn="r"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Estructura de los datos</a:t>
            </a:r>
            <a:endParaRPr lang="en-US" sz="1350" dirty="0"/>
          </a:p>
        </p:txBody>
      </p:sp>
      <p:sp>
        <p:nvSpPr>
          <p:cNvPr id="8" name="Text 6"/>
          <p:cNvSpPr/>
          <p:nvPr/>
        </p:nvSpPr>
        <p:spPr>
          <a:xfrm>
            <a:off x="482917" y="1524595"/>
            <a:ext cx="6073497" cy="220742"/>
          </a:xfrm>
          <a:prstGeom prst="rect">
            <a:avLst/>
          </a:prstGeom>
          <a:noFill/>
          <a:ln/>
        </p:spPr>
        <p:txBody>
          <a:bodyPr wrap="none" lIns="0" tIns="0" rIns="0" bIns="0" rtlCol="0" anchor="t"/>
          <a:lstStyle/>
          <a:p>
            <a:pPr algn="r" indent="0" marL="0">
              <a:lnSpc>
                <a:spcPts val="1700"/>
              </a:lnSpc>
              <a:buNone/>
            </a:pPr>
            <a:endParaRPr lang="en-US" sz="1050" dirty="0"/>
          </a:p>
        </p:txBody>
      </p:sp>
      <p:sp>
        <p:nvSpPr>
          <p:cNvPr id="9" name="Shape 7"/>
          <p:cNvSpPr/>
          <p:nvPr/>
        </p:nvSpPr>
        <p:spPr>
          <a:xfrm>
            <a:off x="7455158" y="2080736"/>
            <a:ext cx="482917" cy="15240"/>
          </a:xfrm>
          <a:prstGeom prst="roundRect">
            <a:avLst>
              <a:gd name="adj" fmla="val 135806"/>
            </a:avLst>
          </a:prstGeom>
          <a:solidFill>
            <a:srgbClr val="585F6B"/>
          </a:solidFill>
          <a:ln/>
        </p:spPr>
      </p:sp>
      <p:sp>
        <p:nvSpPr>
          <p:cNvPr id="10" name="Shape 8"/>
          <p:cNvSpPr/>
          <p:nvPr/>
        </p:nvSpPr>
        <p:spPr>
          <a:xfrm>
            <a:off x="7160002" y="1933218"/>
            <a:ext cx="310396" cy="310396"/>
          </a:xfrm>
          <a:prstGeom prst="roundRect">
            <a:avLst>
              <a:gd name="adj" fmla="val 6668"/>
            </a:avLst>
          </a:prstGeom>
          <a:solidFill>
            <a:srgbClr val="3F4652"/>
          </a:solidFill>
          <a:ln/>
        </p:spPr>
      </p:sp>
      <p:sp>
        <p:nvSpPr>
          <p:cNvPr id="11" name="Text 9"/>
          <p:cNvSpPr/>
          <p:nvPr/>
        </p:nvSpPr>
        <p:spPr>
          <a:xfrm>
            <a:off x="7257990" y="1984891"/>
            <a:ext cx="114300"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2</a:t>
            </a:r>
            <a:endParaRPr lang="en-US" sz="1600" dirty="0"/>
          </a:p>
        </p:txBody>
      </p:sp>
      <p:sp>
        <p:nvSpPr>
          <p:cNvPr id="12" name="Text 10"/>
          <p:cNvSpPr/>
          <p:nvPr/>
        </p:nvSpPr>
        <p:spPr>
          <a:xfrm>
            <a:off x="8073985" y="1915954"/>
            <a:ext cx="1926312" cy="215622"/>
          </a:xfrm>
          <a:prstGeom prst="rect">
            <a:avLst/>
          </a:prstGeom>
          <a:noFill/>
          <a:ln/>
        </p:spPr>
        <p:txBody>
          <a:bodyPr wrap="none" lIns="0" tIns="0" rIns="0" bIns="0" rtlCol="0" anchor="t"/>
          <a:lstStyle/>
          <a:p>
            <a:pPr algn="l"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Adaptación de los datos</a:t>
            </a:r>
            <a:endParaRPr lang="en-US" sz="1350" dirty="0"/>
          </a:p>
        </p:txBody>
      </p:sp>
      <p:sp>
        <p:nvSpPr>
          <p:cNvPr id="13" name="Text 11"/>
          <p:cNvSpPr/>
          <p:nvPr/>
        </p:nvSpPr>
        <p:spPr>
          <a:xfrm>
            <a:off x="8073985" y="2214324"/>
            <a:ext cx="6073497" cy="220742"/>
          </a:xfrm>
          <a:prstGeom prst="rect">
            <a:avLst/>
          </a:prstGeom>
          <a:noFill/>
          <a:ln/>
        </p:spPr>
        <p:txBody>
          <a:bodyPr wrap="none" lIns="0" tIns="0" rIns="0" bIns="0" rtlCol="0" anchor="t"/>
          <a:lstStyle/>
          <a:p>
            <a:pPr algn="l" indent="0" marL="0">
              <a:lnSpc>
                <a:spcPts val="1700"/>
              </a:lnSpc>
              <a:buNone/>
            </a:pPr>
            <a:endParaRPr lang="en-US" sz="1050" dirty="0"/>
          </a:p>
        </p:txBody>
      </p:sp>
      <p:sp>
        <p:nvSpPr>
          <p:cNvPr id="14" name="Shape 12"/>
          <p:cNvSpPr/>
          <p:nvPr/>
        </p:nvSpPr>
        <p:spPr>
          <a:xfrm>
            <a:off x="6692325" y="2701528"/>
            <a:ext cx="482917" cy="15240"/>
          </a:xfrm>
          <a:prstGeom prst="roundRect">
            <a:avLst>
              <a:gd name="adj" fmla="val 135806"/>
            </a:avLst>
          </a:prstGeom>
          <a:solidFill>
            <a:srgbClr val="585F6B"/>
          </a:solidFill>
          <a:ln/>
        </p:spPr>
      </p:sp>
      <p:sp>
        <p:nvSpPr>
          <p:cNvPr id="15" name="Shape 13"/>
          <p:cNvSpPr/>
          <p:nvPr/>
        </p:nvSpPr>
        <p:spPr>
          <a:xfrm>
            <a:off x="7160002" y="2554010"/>
            <a:ext cx="310396" cy="310396"/>
          </a:xfrm>
          <a:prstGeom prst="roundRect">
            <a:avLst>
              <a:gd name="adj" fmla="val 6668"/>
            </a:avLst>
          </a:prstGeom>
          <a:solidFill>
            <a:srgbClr val="3F4652"/>
          </a:solidFill>
          <a:ln/>
        </p:spPr>
      </p:sp>
      <p:sp>
        <p:nvSpPr>
          <p:cNvPr id="16" name="Text 14"/>
          <p:cNvSpPr/>
          <p:nvPr/>
        </p:nvSpPr>
        <p:spPr>
          <a:xfrm>
            <a:off x="7259300" y="2605683"/>
            <a:ext cx="111800"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3</a:t>
            </a:r>
            <a:endParaRPr lang="en-US" sz="1600" dirty="0"/>
          </a:p>
        </p:txBody>
      </p:sp>
      <p:sp>
        <p:nvSpPr>
          <p:cNvPr id="17" name="Text 15"/>
          <p:cNvSpPr/>
          <p:nvPr/>
        </p:nvSpPr>
        <p:spPr>
          <a:xfrm>
            <a:off x="4535210" y="2536746"/>
            <a:ext cx="2021205" cy="215622"/>
          </a:xfrm>
          <a:prstGeom prst="rect">
            <a:avLst/>
          </a:prstGeom>
          <a:noFill/>
          <a:ln/>
        </p:spPr>
        <p:txBody>
          <a:bodyPr wrap="none" lIns="0" tIns="0" rIns="0" bIns="0" rtlCol="0" anchor="t"/>
          <a:lstStyle/>
          <a:p>
            <a:pPr algn="r"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Estadísticas descriptivas</a:t>
            </a:r>
            <a:endParaRPr lang="en-US" sz="1350" dirty="0"/>
          </a:p>
        </p:txBody>
      </p:sp>
      <p:sp>
        <p:nvSpPr>
          <p:cNvPr id="18" name="Text 16"/>
          <p:cNvSpPr/>
          <p:nvPr/>
        </p:nvSpPr>
        <p:spPr>
          <a:xfrm>
            <a:off x="482917" y="2835116"/>
            <a:ext cx="6073497" cy="220742"/>
          </a:xfrm>
          <a:prstGeom prst="rect">
            <a:avLst/>
          </a:prstGeom>
          <a:noFill/>
          <a:ln/>
        </p:spPr>
        <p:txBody>
          <a:bodyPr wrap="none" lIns="0" tIns="0" rIns="0" bIns="0" rtlCol="0" anchor="t"/>
          <a:lstStyle/>
          <a:p>
            <a:pPr algn="r" indent="0" marL="0">
              <a:lnSpc>
                <a:spcPts val="1700"/>
              </a:lnSpc>
              <a:buNone/>
            </a:pPr>
            <a:endParaRPr lang="en-US" sz="1050" dirty="0"/>
          </a:p>
        </p:txBody>
      </p:sp>
      <p:sp>
        <p:nvSpPr>
          <p:cNvPr id="19" name="Shape 17"/>
          <p:cNvSpPr/>
          <p:nvPr/>
        </p:nvSpPr>
        <p:spPr>
          <a:xfrm>
            <a:off x="7455158" y="3322320"/>
            <a:ext cx="482917" cy="15240"/>
          </a:xfrm>
          <a:prstGeom prst="roundRect">
            <a:avLst>
              <a:gd name="adj" fmla="val 135806"/>
            </a:avLst>
          </a:prstGeom>
          <a:solidFill>
            <a:srgbClr val="585F6B"/>
          </a:solidFill>
          <a:ln/>
        </p:spPr>
      </p:sp>
      <p:sp>
        <p:nvSpPr>
          <p:cNvPr id="20" name="Shape 18"/>
          <p:cNvSpPr/>
          <p:nvPr/>
        </p:nvSpPr>
        <p:spPr>
          <a:xfrm>
            <a:off x="7160002" y="3174802"/>
            <a:ext cx="310396" cy="310396"/>
          </a:xfrm>
          <a:prstGeom prst="roundRect">
            <a:avLst>
              <a:gd name="adj" fmla="val 6668"/>
            </a:avLst>
          </a:prstGeom>
          <a:solidFill>
            <a:srgbClr val="3F4652"/>
          </a:solidFill>
          <a:ln/>
        </p:spPr>
      </p:sp>
      <p:sp>
        <p:nvSpPr>
          <p:cNvPr id="21" name="Text 19"/>
          <p:cNvSpPr/>
          <p:nvPr/>
        </p:nvSpPr>
        <p:spPr>
          <a:xfrm>
            <a:off x="7255133" y="3226475"/>
            <a:ext cx="120015"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4</a:t>
            </a:r>
            <a:endParaRPr lang="en-US" sz="1600" dirty="0"/>
          </a:p>
        </p:txBody>
      </p:sp>
      <p:sp>
        <p:nvSpPr>
          <p:cNvPr id="22" name="Text 20"/>
          <p:cNvSpPr/>
          <p:nvPr/>
        </p:nvSpPr>
        <p:spPr>
          <a:xfrm>
            <a:off x="8073985" y="3157538"/>
            <a:ext cx="2295049" cy="215622"/>
          </a:xfrm>
          <a:prstGeom prst="rect">
            <a:avLst/>
          </a:prstGeom>
          <a:noFill/>
          <a:ln/>
        </p:spPr>
        <p:txBody>
          <a:bodyPr wrap="none" lIns="0" tIns="0" rIns="0" bIns="0" rtlCol="0" anchor="t"/>
          <a:lstStyle/>
          <a:p>
            <a:pPr algn="l"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Distribución de las variables</a:t>
            </a:r>
            <a:endParaRPr lang="en-US" sz="1350" dirty="0"/>
          </a:p>
        </p:txBody>
      </p:sp>
      <p:sp>
        <p:nvSpPr>
          <p:cNvPr id="23" name="Text 21"/>
          <p:cNvSpPr/>
          <p:nvPr/>
        </p:nvSpPr>
        <p:spPr>
          <a:xfrm>
            <a:off x="8073985" y="3455908"/>
            <a:ext cx="6073497" cy="220742"/>
          </a:xfrm>
          <a:prstGeom prst="rect">
            <a:avLst/>
          </a:prstGeom>
          <a:noFill/>
          <a:ln/>
        </p:spPr>
        <p:txBody>
          <a:bodyPr wrap="none" lIns="0" tIns="0" rIns="0" bIns="0" rtlCol="0" anchor="t"/>
          <a:lstStyle/>
          <a:p>
            <a:pPr algn="l" indent="0" marL="0">
              <a:lnSpc>
                <a:spcPts val="1700"/>
              </a:lnSpc>
              <a:buNone/>
            </a:pPr>
            <a:endParaRPr lang="en-US" sz="1050" dirty="0"/>
          </a:p>
        </p:txBody>
      </p:sp>
      <p:sp>
        <p:nvSpPr>
          <p:cNvPr id="24" name="Shape 22"/>
          <p:cNvSpPr/>
          <p:nvPr/>
        </p:nvSpPr>
        <p:spPr>
          <a:xfrm>
            <a:off x="6692325" y="3943112"/>
            <a:ext cx="482917" cy="15240"/>
          </a:xfrm>
          <a:prstGeom prst="roundRect">
            <a:avLst>
              <a:gd name="adj" fmla="val 135806"/>
            </a:avLst>
          </a:prstGeom>
          <a:solidFill>
            <a:srgbClr val="585F6B"/>
          </a:solidFill>
          <a:ln/>
        </p:spPr>
      </p:sp>
      <p:sp>
        <p:nvSpPr>
          <p:cNvPr id="25" name="Shape 23"/>
          <p:cNvSpPr/>
          <p:nvPr/>
        </p:nvSpPr>
        <p:spPr>
          <a:xfrm>
            <a:off x="7160002" y="3795593"/>
            <a:ext cx="310396" cy="310396"/>
          </a:xfrm>
          <a:prstGeom prst="roundRect">
            <a:avLst>
              <a:gd name="adj" fmla="val 6668"/>
            </a:avLst>
          </a:prstGeom>
          <a:solidFill>
            <a:srgbClr val="3F4652"/>
          </a:solidFill>
          <a:ln/>
        </p:spPr>
      </p:sp>
      <p:sp>
        <p:nvSpPr>
          <p:cNvPr id="26" name="Text 24"/>
          <p:cNvSpPr/>
          <p:nvPr/>
        </p:nvSpPr>
        <p:spPr>
          <a:xfrm>
            <a:off x="7260491" y="3847267"/>
            <a:ext cx="109299"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5</a:t>
            </a:r>
            <a:endParaRPr lang="en-US" sz="1600" dirty="0"/>
          </a:p>
        </p:txBody>
      </p:sp>
      <p:sp>
        <p:nvSpPr>
          <p:cNvPr id="27" name="Text 25"/>
          <p:cNvSpPr/>
          <p:nvPr/>
        </p:nvSpPr>
        <p:spPr>
          <a:xfrm>
            <a:off x="4092773" y="3778329"/>
            <a:ext cx="2463641" cy="215622"/>
          </a:xfrm>
          <a:prstGeom prst="rect">
            <a:avLst/>
          </a:prstGeom>
          <a:noFill/>
          <a:ln/>
        </p:spPr>
        <p:txBody>
          <a:bodyPr wrap="none" lIns="0" tIns="0" rIns="0" bIns="0" rtlCol="0" anchor="t"/>
          <a:lstStyle/>
          <a:p>
            <a:pPr algn="r"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Correlación entre las variables</a:t>
            </a:r>
            <a:endParaRPr lang="en-US" sz="1350" dirty="0"/>
          </a:p>
        </p:txBody>
      </p:sp>
      <p:sp>
        <p:nvSpPr>
          <p:cNvPr id="28" name="Text 26"/>
          <p:cNvSpPr/>
          <p:nvPr/>
        </p:nvSpPr>
        <p:spPr>
          <a:xfrm>
            <a:off x="482917" y="4076700"/>
            <a:ext cx="6073497" cy="220742"/>
          </a:xfrm>
          <a:prstGeom prst="rect">
            <a:avLst/>
          </a:prstGeom>
          <a:noFill/>
          <a:ln/>
        </p:spPr>
        <p:txBody>
          <a:bodyPr wrap="none" lIns="0" tIns="0" rIns="0" bIns="0" rtlCol="0" anchor="t"/>
          <a:lstStyle/>
          <a:p>
            <a:pPr algn="r" indent="0" marL="0">
              <a:lnSpc>
                <a:spcPts val="1700"/>
              </a:lnSpc>
              <a:buNone/>
            </a:pPr>
            <a:endParaRPr lang="en-US" sz="1050" dirty="0"/>
          </a:p>
        </p:txBody>
      </p:sp>
      <p:sp>
        <p:nvSpPr>
          <p:cNvPr id="29" name="Shape 27"/>
          <p:cNvSpPr/>
          <p:nvPr/>
        </p:nvSpPr>
        <p:spPr>
          <a:xfrm>
            <a:off x="7455158" y="4563904"/>
            <a:ext cx="482917" cy="15240"/>
          </a:xfrm>
          <a:prstGeom prst="roundRect">
            <a:avLst>
              <a:gd name="adj" fmla="val 135806"/>
            </a:avLst>
          </a:prstGeom>
          <a:solidFill>
            <a:srgbClr val="585F6B"/>
          </a:solidFill>
          <a:ln/>
        </p:spPr>
      </p:sp>
      <p:sp>
        <p:nvSpPr>
          <p:cNvPr id="30" name="Shape 28"/>
          <p:cNvSpPr/>
          <p:nvPr/>
        </p:nvSpPr>
        <p:spPr>
          <a:xfrm>
            <a:off x="7160002" y="4416385"/>
            <a:ext cx="310396" cy="310396"/>
          </a:xfrm>
          <a:prstGeom prst="roundRect">
            <a:avLst>
              <a:gd name="adj" fmla="val 6668"/>
            </a:avLst>
          </a:prstGeom>
          <a:solidFill>
            <a:srgbClr val="3F4652"/>
          </a:solidFill>
          <a:ln/>
        </p:spPr>
      </p:sp>
      <p:sp>
        <p:nvSpPr>
          <p:cNvPr id="31" name="Text 29"/>
          <p:cNvSpPr/>
          <p:nvPr/>
        </p:nvSpPr>
        <p:spPr>
          <a:xfrm>
            <a:off x="7257395" y="4468058"/>
            <a:ext cx="115610"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6</a:t>
            </a:r>
            <a:endParaRPr lang="en-US" sz="1600" dirty="0"/>
          </a:p>
        </p:txBody>
      </p:sp>
      <p:sp>
        <p:nvSpPr>
          <p:cNvPr id="32" name="Text 30"/>
          <p:cNvSpPr/>
          <p:nvPr/>
        </p:nvSpPr>
        <p:spPr>
          <a:xfrm>
            <a:off x="8073985" y="4399121"/>
            <a:ext cx="2223135" cy="215622"/>
          </a:xfrm>
          <a:prstGeom prst="rect">
            <a:avLst/>
          </a:prstGeom>
          <a:noFill/>
          <a:ln/>
        </p:spPr>
        <p:txBody>
          <a:bodyPr wrap="none" lIns="0" tIns="0" rIns="0" bIns="0" rtlCol="0" anchor="t"/>
          <a:lstStyle/>
          <a:p>
            <a:pPr algn="l"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Análisis de valores atípicos</a:t>
            </a:r>
            <a:endParaRPr lang="en-US" sz="1350" dirty="0"/>
          </a:p>
        </p:txBody>
      </p:sp>
      <p:sp>
        <p:nvSpPr>
          <p:cNvPr id="33" name="Text 31"/>
          <p:cNvSpPr/>
          <p:nvPr/>
        </p:nvSpPr>
        <p:spPr>
          <a:xfrm>
            <a:off x="8073985" y="4697492"/>
            <a:ext cx="6073497" cy="220742"/>
          </a:xfrm>
          <a:prstGeom prst="rect">
            <a:avLst/>
          </a:prstGeom>
          <a:noFill/>
          <a:ln/>
        </p:spPr>
        <p:txBody>
          <a:bodyPr wrap="none" lIns="0" tIns="0" rIns="0" bIns="0" rtlCol="0" anchor="t"/>
          <a:lstStyle/>
          <a:p>
            <a:pPr algn="l" indent="0" marL="0">
              <a:lnSpc>
                <a:spcPts val="1700"/>
              </a:lnSpc>
              <a:buNone/>
            </a:pPr>
            <a:endParaRPr lang="en-US" sz="1050" dirty="0"/>
          </a:p>
        </p:txBody>
      </p:sp>
      <p:sp>
        <p:nvSpPr>
          <p:cNvPr id="34" name="Shape 32"/>
          <p:cNvSpPr/>
          <p:nvPr/>
        </p:nvSpPr>
        <p:spPr>
          <a:xfrm>
            <a:off x="6692325" y="5184696"/>
            <a:ext cx="482917" cy="15240"/>
          </a:xfrm>
          <a:prstGeom prst="roundRect">
            <a:avLst>
              <a:gd name="adj" fmla="val 135806"/>
            </a:avLst>
          </a:prstGeom>
          <a:solidFill>
            <a:srgbClr val="585F6B"/>
          </a:solidFill>
          <a:ln/>
        </p:spPr>
      </p:sp>
      <p:sp>
        <p:nvSpPr>
          <p:cNvPr id="35" name="Shape 33"/>
          <p:cNvSpPr/>
          <p:nvPr/>
        </p:nvSpPr>
        <p:spPr>
          <a:xfrm>
            <a:off x="7160002" y="5037177"/>
            <a:ext cx="310396" cy="310396"/>
          </a:xfrm>
          <a:prstGeom prst="roundRect">
            <a:avLst>
              <a:gd name="adj" fmla="val 6668"/>
            </a:avLst>
          </a:prstGeom>
          <a:solidFill>
            <a:srgbClr val="3F4652"/>
          </a:solidFill>
          <a:ln/>
        </p:spPr>
      </p:sp>
      <p:sp>
        <p:nvSpPr>
          <p:cNvPr id="36" name="Text 34"/>
          <p:cNvSpPr/>
          <p:nvPr/>
        </p:nvSpPr>
        <p:spPr>
          <a:xfrm>
            <a:off x="7258110" y="5088850"/>
            <a:ext cx="114062"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7</a:t>
            </a:r>
            <a:endParaRPr lang="en-US" sz="1600" dirty="0"/>
          </a:p>
        </p:txBody>
      </p:sp>
      <p:sp>
        <p:nvSpPr>
          <p:cNvPr id="37" name="Text 35"/>
          <p:cNvSpPr/>
          <p:nvPr/>
        </p:nvSpPr>
        <p:spPr>
          <a:xfrm>
            <a:off x="4584025" y="5019913"/>
            <a:ext cx="1972389" cy="215622"/>
          </a:xfrm>
          <a:prstGeom prst="rect">
            <a:avLst/>
          </a:prstGeom>
          <a:noFill/>
          <a:ln/>
        </p:spPr>
        <p:txBody>
          <a:bodyPr wrap="none" lIns="0" tIns="0" rIns="0" bIns="0" rtlCol="0" anchor="t"/>
          <a:lstStyle/>
          <a:p>
            <a:pPr algn="r"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Análisis de las variables</a:t>
            </a:r>
            <a:endParaRPr lang="en-US" sz="1350" dirty="0"/>
          </a:p>
        </p:txBody>
      </p:sp>
      <p:sp>
        <p:nvSpPr>
          <p:cNvPr id="38" name="Text 36"/>
          <p:cNvSpPr/>
          <p:nvPr/>
        </p:nvSpPr>
        <p:spPr>
          <a:xfrm>
            <a:off x="482917" y="5318284"/>
            <a:ext cx="6073497" cy="220742"/>
          </a:xfrm>
          <a:prstGeom prst="rect">
            <a:avLst/>
          </a:prstGeom>
          <a:noFill/>
          <a:ln/>
        </p:spPr>
        <p:txBody>
          <a:bodyPr wrap="none" lIns="0" tIns="0" rIns="0" bIns="0" rtlCol="0" anchor="t"/>
          <a:lstStyle/>
          <a:p>
            <a:pPr algn="r" indent="0" marL="0">
              <a:lnSpc>
                <a:spcPts val="1700"/>
              </a:lnSpc>
              <a:buNone/>
            </a:pPr>
            <a:endParaRPr lang="en-US" sz="1050" dirty="0"/>
          </a:p>
        </p:txBody>
      </p:sp>
      <p:sp>
        <p:nvSpPr>
          <p:cNvPr id="39" name="Shape 37"/>
          <p:cNvSpPr/>
          <p:nvPr/>
        </p:nvSpPr>
        <p:spPr>
          <a:xfrm>
            <a:off x="7455158" y="5805488"/>
            <a:ext cx="482917" cy="15240"/>
          </a:xfrm>
          <a:prstGeom prst="roundRect">
            <a:avLst>
              <a:gd name="adj" fmla="val 135806"/>
            </a:avLst>
          </a:prstGeom>
          <a:solidFill>
            <a:srgbClr val="585F6B"/>
          </a:solidFill>
          <a:ln/>
        </p:spPr>
      </p:sp>
      <p:sp>
        <p:nvSpPr>
          <p:cNvPr id="40" name="Shape 38"/>
          <p:cNvSpPr/>
          <p:nvPr/>
        </p:nvSpPr>
        <p:spPr>
          <a:xfrm>
            <a:off x="7160002" y="5657969"/>
            <a:ext cx="310396" cy="310396"/>
          </a:xfrm>
          <a:prstGeom prst="roundRect">
            <a:avLst>
              <a:gd name="adj" fmla="val 6668"/>
            </a:avLst>
          </a:prstGeom>
          <a:solidFill>
            <a:srgbClr val="3F4652"/>
          </a:solidFill>
          <a:ln/>
        </p:spPr>
      </p:sp>
      <p:sp>
        <p:nvSpPr>
          <p:cNvPr id="41" name="Text 39"/>
          <p:cNvSpPr/>
          <p:nvPr/>
        </p:nvSpPr>
        <p:spPr>
          <a:xfrm>
            <a:off x="7257990" y="5709642"/>
            <a:ext cx="114300"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8</a:t>
            </a:r>
            <a:endParaRPr lang="en-US" sz="1600" dirty="0"/>
          </a:p>
        </p:txBody>
      </p:sp>
      <p:sp>
        <p:nvSpPr>
          <p:cNvPr id="42" name="Text 40"/>
          <p:cNvSpPr/>
          <p:nvPr/>
        </p:nvSpPr>
        <p:spPr>
          <a:xfrm>
            <a:off x="8073985" y="5640705"/>
            <a:ext cx="1724620" cy="215622"/>
          </a:xfrm>
          <a:prstGeom prst="rect">
            <a:avLst/>
          </a:prstGeom>
          <a:noFill/>
          <a:ln/>
        </p:spPr>
        <p:txBody>
          <a:bodyPr wrap="none" lIns="0" tIns="0" rIns="0" bIns="0" rtlCol="0" anchor="t"/>
          <a:lstStyle/>
          <a:p>
            <a:pPr algn="l"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Análisis por grupos</a:t>
            </a:r>
            <a:endParaRPr lang="en-US" sz="1350" dirty="0"/>
          </a:p>
        </p:txBody>
      </p:sp>
      <p:sp>
        <p:nvSpPr>
          <p:cNvPr id="43" name="Text 41"/>
          <p:cNvSpPr/>
          <p:nvPr/>
        </p:nvSpPr>
        <p:spPr>
          <a:xfrm>
            <a:off x="8073985" y="5939076"/>
            <a:ext cx="6073497" cy="220742"/>
          </a:xfrm>
          <a:prstGeom prst="rect">
            <a:avLst/>
          </a:prstGeom>
          <a:noFill/>
          <a:ln/>
        </p:spPr>
        <p:txBody>
          <a:bodyPr wrap="none" lIns="0" tIns="0" rIns="0" bIns="0" rtlCol="0" anchor="t"/>
          <a:lstStyle/>
          <a:p>
            <a:pPr algn="l" indent="0" marL="0">
              <a:lnSpc>
                <a:spcPts val="1700"/>
              </a:lnSpc>
              <a:buNone/>
            </a:pPr>
            <a:endParaRPr lang="en-US" sz="1050" dirty="0"/>
          </a:p>
        </p:txBody>
      </p:sp>
      <p:sp>
        <p:nvSpPr>
          <p:cNvPr id="44" name="Shape 42"/>
          <p:cNvSpPr/>
          <p:nvPr/>
        </p:nvSpPr>
        <p:spPr>
          <a:xfrm>
            <a:off x="6692325" y="6426279"/>
            <a:ext cx="482917" cy="15240"/>
          </a:xfrm>
          <a:prstGeom prst="roundRect">
            <a:avLst>
              <a:gd name="adj" fmla="val 135806"/>
            </a:avLst>
          </a:prstGeom>
          <a:solidFill>
            <a:srgbClr val="585F6B"/>
          </a:solidFill>
          <a:ln/>
        </p:spPr>
      </p:sp>
      <p:sp>
        <p:nvSpPr>
          <p:cNvPr id="45" name="Shape 43"/>
          <p:cNvSpPr/>
          <p:nvPr/>
        </p:nvSpPr>
        <p:spPr>
          <a:xfrm>
            <a:off x="7160002" y="6278761"/>
            <a:ext cx="310396" cy="310396"/>
          </a:xfrm>
          <a:prstGeom prst="roundRect">
            <a:avLst>
              <a:gd name="adj" fmla="val 6668"/>
            </a:avLst>
          </a:prstGeom>
          <a:solidFill>
            <a:srgbClr val="3F4652"/>
          </a:solidFill>
          <a:ln/>
        </p:spPr>
      </p:sp>
      <p:sp>
        <p:nvSpPr>
          <p:cNvPr id="46" name="Text 44"/>
          <p:cNvSpPr/>
          <p:nvPr/>
        </p:nvSpPr>
        <p:spPr>
          <a:xfrm>
            <a:off x="7256800" y="6330434"/>
            <a:ext cx="116681"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9</a:t>
            </a:r>
            <a:endParaRPr lang="en-US" sz="1600" dirty="0"/>
          </a:p>
        </p:txBody>
      </p:sp>
      <p:sp>
        <p:nvSpPr>
          <p:cNvPr id="47" name="Text 45"/>
          <p:cNvSpPr/>
          <p:nvPr/>
        </p:nvSpPr>
        <p:spPr>
          <a:xfrm>
            <a:off x="3783449" y="6261497"/>
            <a:ext cx="2772966" cy="215622"/>
          </a:xfrm>
          <a:prstGeom prst="rect">
            <a:avLst/>
          </a:prstGeom>
          <a:noFill/>
          <a:ln/>
        </p:spPr>
        <p:txBody>
          <a:bodyPr wrap="none" lIns="0" tIns="0" rIns="0" bIns="0" rtlCol="0" anchor="t"/>
          <a:lstStyle/>
          <a:p>
            <a:pPr algn="r"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Medias y distribuciones por grupo</a:t>
            </a:r>
            <a:endParaRPr lang="en-US" sz="1350" dirty="0"/>
          </a:p>
        </p:txBody>
      </p:sp>
      <p:sp>
        <p:nvSpPr>
          <p:cNvPr id="48" name="Text 46"/>
          <p:cNvSpPr/>
          <p:nvPr/>
        </p:nvSpPr>
        <p:spPr>
          <a:xfrm>
            <a:off x="482917" y="6559868"/>
            <a:ext cx="6073497" cy="220742"/>
          </a:xfrm>
          <a:prstGeom prst="rect">
            <a:avLst/>
          </a:prstGeom>
          <a:noFill/>
          <a:ln/>
        </p:spPr>
        <p:txBody>
          <a:bodyPr wrap="none" lIns="0" tIns="0" rIns="0" bIns="0" rtlCol="0" anchor="t"/>
          <a:lstStyle/>
          <a:p>
            <a:pPr algn="r" indent="0" marL="0">
              <a:lnSpc>
                <a:spcPts val="1700"/>
              </a:lnSpc>
              <a:buNone/>
            </a:pPr>
            <a:endParaRPr lang="en-US" sz="1050" dirty="0"/>
          </a:p>
        </p:txBody>
      </p:sp>
      <p:sp>
        <p:nvSpPr>
          <p:cNvPr id="49" name="Shape 47"/>
          <p:cNvSpPr/>
          <p:nvPr/>
        </p:nvSpPr>
        <p:spPr>
          <a:xfrm>
            <a:off x="7455158" y="7047071"/>
            <a:ext cx="482917" cy="15240"/>
          </a:xfrm>
          <a:prstGeom prst="roundRect">
            <a:avLst>
              <a:gd name="adj" fmla="val 135806"/>
            </a:avLst>
          </a:prstGeom>
          <a:solidFill>
            <a:srgbClr val="585F6B"/>
          </a:solidFill>
          <a:ln/>
        </p:spPr>
      </p:sp>
      <p:sp>
        <p:nvSpPr>
          <p:cNvPr id="50" name="Shape 48"/>
          <p:cNvSpPr/>
          <p:nvPr/>
        </p:nvSpPr>
        <p:spPr>
          <a:xfrm>
            <a:off x="7160002" y="6899553"/>
            <a:ext cx="310396" cy="310396"/>
          </a:xfrm>
          <a:prstGeom prst="roundRect">
            <a:avLst>
              <a:gd name="adj" fmla="val 6668"/>
            </a:avLst>
          </a:prstGeom>
          <a:solidFill>
            <a:srgbClr val="3F4652"/>
          </a:solidFill>
          <a:ln/>
        </p:spPr>
      </p:sp>
      <p:sp>
        <p:nvSpPr>
          <p:cNvPr id="51" name="Text 49"/>
          <p:cNvSpPr/>
          <p:nvPr/>
        </p:nvSpPr>
        <p:spPr>
          <a:xfrm>
            <a:off x="7213461" y="6951226"/>
            <a:ext cx="203359" cy="206931"/>
          </a:xfrm>
          <a:prstGeom prst="rect">
            <a:avLst/>
          </a:prstGeom>
          <a:noFill/>
          <a:ln/>
        </p:spPr>
        <p:txBody>
          <a:bodyPr wrap="none" lIns="0" tIns="0" rIns="0" bIns="0" rtlCol="0" anchor="t"/>
          <a:lstStyle/>
          <a:p>
            <a:pPr algn="ctr" indent="0" marL="0">
              <a:lnSpc>
                <a:spcPts val="1600"/>
              </a:lnSpc>
              <a:buNone/>
            </a:pPr>
            <a:r>
              <a:rPr lang="en-US" sz="1600" dirty="0">
                <a:solidFill>
                  <a:srgbClr val="D6E5EF"/>
                </a:solidFill>
                <a:latin typeface="Roboto Slab" pitchFamily="34" charset="0"/>
                <a:ea typeface="Roboto Slab" pitchFamily="34" charset="-122"/>
                <a:cs typeface="Roboto Slab" pitchFamily="34" charset="-120"/>
              </a:rPr>
              <a:t>10</a:t>
            </a:r>
            <a:endParaRPr lang="en-US" sz="1600" dirty="0"/>
          </a:p>
        </p:txBody>
      </p:sp>
      <p:sp>
        <p:nvSpPr>
          <p:cNvPr id="52" name="Text 50"/>
          <p:cNvSpPr/>
          <p:nvPr/>
        </p:nvSpPr>
        <p:spPr>
          <a:xfrm>
            <a:off x="8073985" y="6882289"/>
            <a:ext cx="1724620" cy="215622"/>
          </a:xfrm>
          <a:prstGeom prst="rect">
            <a:avLst/>
          </a:prstGeom>
          <a:noFill/>
          <a:ln/>
        </p:spPr>
        <p:txBody>
          <a:bodyPr wrap="none" lIns="0" tIns="0" rIns="0" bIns="0" rtlCol="0" anchor="t"/>
          <a:lstStyle/>
          <a:p>
            <a:pPr algn="l" indent="0" marL="0">
              <a:lnSpc>
                <a:spcPts val="1650"/>
              </a:lnSpc>
              <a:buNone/>
            </a:pPr>
            <a:r>
              <a:rPr lang="en-US" sz="1350" dirty="0">
                <a:solidFill>
                  <a:srgbClr val="D6E5EF"/>
                </a:solidFill>
                <a:latin typeface="Roboto Slab" pitchFamily="34" charset="0"/>
                <a:ea typeface="Roboto Slab" pitchFamily="34" charset="-122"/>
                <a:cs typeface="Roboto Slab" pitchFamily="34" charset="-120"/>
              </a:rPr>
              <a:t>Siguientes pasos</a:t>
            </a:r>
            <a:endParaRPr lang="en-US" sz="1350" dirty="0"/>
          </a:p>
        </p:txBody>
      </p:sp>
      <p:sp>
        <p:nvSpPr>
          <p:cNvPr id="53" name="Text 51"/>
          <p:cNvSpPr/>
          <p:nvPr/>
        </p:nvSpPr>
        <p:spPr>
          <a:xfrm>
            <a:off x="8073985" y="7180659"/>
            <a:ext cx="6073497" cy="220742"/>
          </a:xfrm>
          <a:prstGeom prst="rect">
            <a:avLst/>
          </a:prstGeom>
          <a:noFill/>
          <a:ln/>
        </p:spPr>
        <p:txBody>
          <a:bodyPr wrap="none" lIns="0" tIns="0" rIns="0" bIns="0" rtlCol="0" anchor="t"/>
          <a:lstStyle/>
          <a:p>
            <a:pPr algn="l" indent="0" marL="0">
              <a:lnSpc>
                <a:spcPts val="1700"/>
              </a:lnSpc>
              <a:buNone/>
            </a:pPr>
            <a:r>
              <a:rPr lang="en-US" sz="1050" dirty="0">
                <a:solidFill>
                  <a:srgbClr val="D6E5EF"/>
                </a:solidFill>
                <a:latin typeface="Roboto" pitchFamily="34" charset="0"/>
                <a:ea typeface="Roboto" pitchFamily="34" charset="-122"/>
                <a:cs typeface="Roboto" pitchFamily="34" charset="-120"/>
              </a:rPr>
              <a:t>Estandarización y normalización </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79590"/>
            <a:ext cx="6222921"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Estructura de los datos </a:t>
            </a:r>
            <a:endParaRPr lang="en-US" sz="4450" dirty="0"/>
          </a:p>
        </p:txBody>
      </p:sp>
      <p:pic>
        <p:nvPicPr>
          <p:cNvPr id="3" name="Image 0" descr="preencoded.png">    </p:cNvPr>
          <p:cNvPicPr>
            <a:picLocks noChangeAspect="1"/>
          </p:cNvPicPr>
          <p:nvPr/>
        </p:nvPicPr>
        <p:blipFill>
          <a:blip r:embed="rId1"/>
          <a:stretch>
            <a:fillRect/>
          </a:stretch>
        </p:blipFill>
        <p:spPr>
          <a:xfrm>
            <a:off x="793790" y="2783681"/>
            <a:ext cx="6244709" cy="2174558"/>
          </a:xfrm>
          <a:prstGeom prst="rect">
            <a:avLst/>
          </a:prstGeom>
        </p:spPr>
      </p:pic>
      <p:sp>
        <p:nvSpPr>
          <p:cNvPr id="4" name="Text 1"/>
          <p:cNvSpPr/>
          <p:nvPr/>
        </p:nvSpPr>
        <p:spPr>
          <a:xfrm>
            <a:off x="793790" y="5213390"/>
            <a:ext cx="3480911" cy="425291"/>
          </a:xfrm>
          <a:prstGeom prst="rect">
            <a:avLst/>
          </a:prstGeom>
          <a:noFill/>
          <a:ln/>
        </p:spPr>
        <p:txBody>
          <a:bodyPr wrap="none" lIns="0" tIns="0" rIns="0" bIns="0" rtlCol="0" anchor="t"/>
          <a:lstStyle/>
          <a:p>
            <a:pPr indent="0" marL="0">
              <a:lnSpc>
                <a:spcPts val="3300"/>
              </a:lnSpc>
              <a:buNone/>
            </a:pPr>
            <a:r>
              <a:rPr lang="en-US" sz="2650" dirty="0">
                <a:solidFill>
                  <a:srgbClr val="76B9FF"/>
                </a:solidFill>
                <a:latin typeface="Roboto Slab" pitchFamily="34" charset="0"/>
                <a:ea typeface="Roboto Slab" pitchFamily="34" charset="-122"/>
                <a:cs typeface="Roboto Slab" pitchFamily="34" charset="-120"/>
              </a:rPr>
              <a:t>Conjunto de los datos </a:t>
            </a:r>
            <a:endParaRPr lang="en-US" sz="2650" dirty="0"/>
          </a:p>
        </p:txBody>
      </p:sp>
      <p:sp>
        <p:nvSpPr>
          <p:cNvPr id="5" name="Text 2"/>
          <p:cNvSpPr/>
          <p:nvPr/>
        </p:nvSpPr>
        <p:spPr>
          <a:xfrm>
            <a:off x="1156692" y="5865495"/>
            <a:ext cx="5881807"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D6E5EF"/>
                </a:solidFill>
                <a:latin typeface="Roboto" pitchFamily="34" charset="0"/>
                <a:ea typeface="Roboto" pitchFamily="34" charset="-122"/>
                <a:cs typeface="Roboto" pitchFamily="34" charset="-120"/>
              </a:rPr>
              <a:t>980 filas.</a:t>
            </a:r>
            <a:endParaRPr lang="en-US" sz="1750" dirty="0"/>
          </a:p>
        </p:txBody>
      </p:sp>
      <p:sp>
        <p:nvSpPr>
          <p:cNvPr id="6" name="Text 3"/>
          <p:cNvSpPr/>
          <p:nvPr/>
        </p:nvSpPr>
        <p:spPr>
          <a:xfrm>
            <a:off x="1156692" y="6307693"/>
            <a:ext cx="5881807"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D6E5EF"/>
                </a:solidFill>
                <a:latin typeface="Roboto" pitchFamily="34" charset="0"/>
                <a:ea typeface="Roboto" pitchFamily="34" charset="-122"/>
                <a:cs typeface="Roboto" pitchFamily="34" charset="-120"/>
              </a:rPr>
              <a:t>10 columnas.</a:t>
            </a:r>
            <a:endParaRPr lang="en-US" sz="1750" dirty="0"/>
          </a:p>
        </p:txBody>
      </p:sp>
      <p:pic>
        <p:nvPicPr>
          <p:cNvPr id="7" name="Image 1" descr="preencoded.png">    </p:cNvPr>
          <p:cNvPicPr>
            <a:picLocks noChangeAspect="1"/>
          </p:cNvPicPr>
          <p:nvPr/>
        </p:nvPicPr>
        <p:blipFill>
          <a:blip r:embed="rId2"/>
          <a:stretch>
            <a:fillRect/>
          </a:stretch>
        </p:blipFill>
        <p:spPr>
          <a:xfrm>
            <a:off x="7599521" y="2783681"/>
            <a:ext cx="5594985" cy="1235631"/>
          </a:xfrm>
          <a:prstGeom prst="rect">
            <a:avLst/>
          </a:prstGeom>
        </p:spPr>
      </p:pic>
      <p:sp>
        <p:nvSpPr>
          <p:cNvPr id="8" name="Text 4"/>
          <p:cNvSpPr/>
          <p:nvPr/>
        </p:nvSpPr>
        <p:spPr>
          <a:xfrm>
            <a:off x="7599521" y="4274463"/>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9" name="Text 5"/>
          <p:cNvSpPr/>
          <p:nvPr/>
        </p:nvSpPr>
        <p:spPr>
          <a:xfrm>
            <a:off x="7599521" y="4864179"/>
            <a:ext cx="3402330" cy="425291"/>
          </a:xfrm>
          <a:prstGeom prst="rect">
            <a:avLst/>
          </a:prstGeom>
          <a:noFill/>
          <a:ln/>
        </p:spPr>
        <p:txBody>
          <a:bodyPr wrap="none" lIns="0" tIns="0" rIns="0" bIns="0" rtlCol="0" anchor="t"/>
          <a:lstStyle/>
          <a:p>
            <a:pPr indent="0" marL="0">
              <a:lnSpc>
                <a:spcPts val="3300"/>
              </a:lnSpc>
              <a:buNone/>
            </a:pPr>
            <a:r>
              <a:rPr lang="en-US" sz="2650" dirty="0">
                <a:solidFill>
                  <a:srgbClr val="76B9FF"/>
                </a:solidFill>
                <a:latin typeface="Roboto Slab" pitchFamily="34" charset="0"/>
                <a:ea typeface="Roboto Slab" pitchFamily="34" charset="-122"/>
                <a:cs typeface="Roboto Slab" pitchFamily="34" charset="-120"/>
              </a:rPr>
              <a:t>Tipos de los datos </a:t>
            </a:r>
            <a:endParaRPr lang="en-US" sz="2650" dirty="0"/>
          </a:p>
        </p:txBody>
      </p:sp>
      <p:sp>
        <p:nvSpPr>
          <p:cNvPr id="10" name="Text 6"/>
          <p:cNvSpPr/>
          <p:nvPr/>
        </p:nvSpPr>
        <p:spPr>
          <a:xfrm>
            <a:off x="7599521" y="5516285"/>
            <a:ext cx="6244709"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Todas las variables son continuas, en un rango de 0 a 5 </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19733"/>
            <a:ext cx="64756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Adaptación de los datos </a:t>
            </a:r>
            <a:endParaRPr lang="en-US" sz="4450" dirty="0"/>
          </a:p>
        </p:txBody>
      </p:sp>
      <p:sp>
        <p:nvSpPr>
          <p:cNvPr id="3" name="Text 1"/>
          <p:cNvSpPr/>
          <p:nvPr/>
        </p:nvSpPr>
        <p:spPr>
          <a:xfrm>
            <a:off x="793790" y="1768673"/>
            <a:ext cx="13042821" cy="453509"/>
          </a:xfrm>
          <a:prstGeom prst="rect">
            <a:avLst/>
          </a:prstGeom>
          <a:noFill/>
          <a:ln/>
        </p:spPr>
        <p:txBody>
          <a:bodyPr wrap="none" lIns="0" tIns="0" rIns="0" bIns="0" rtlCol="0" anchor="t"/>
          <a:lstStyle/>
          <a:p>
            <a:pPr indent="0" marL="0">
              <a:lnSpc>
                <a:spcPts val="3550"/>
              </a:lnSpc>
              <a:buNone/>
            </a:pPr>
            <a:r>
              <a:rPr lang="en-US" sz="2200" dirty="0">
                <a:solidFill>
                  <a:srgbClr val="D6E5EF"/>
                </a:solidFill>
                <a:latin typeface="Roboto" pitchFamily="34" charset="0"/>
                <a:ea typeface="Roboto" pitchFamily="34" charset="-122"/>
                <a:cs typeface="Roboto" pitchFamily="34" charset="-120"/>
              </a:rPr>
              <a:t>Necesitamos cambiar los nombres de las variables del dataframe original.</a:t>
            </a:r>
            <a:endParaRPr lang="en-US" sz="2200" dirty="0"/>
          </a:p>
        </p:txBody>
      </p:sp>
      <p:pic>
        <p:nvPicPr>
          <p:cNvPr id="4" name="Image 0" descr="preencoded.png">    </p:cNvPr>
          <p:cNvPicPr>
            <a:picLocks noChangeAspect="1"/>
          </p:cNvPicPr>
          <p:nvPr/>
        </p:nvPicPr>
        <p:blipFill>
          <a:blip r:embed="rId1"/>
          <a:stretch>
            <a:fillRect/>
          </a:stretch>
        </p:blipFill>
        <p:spPr>
          <a:xfrm>
            <a:off x="793790" y="2732484"/>
            <a:ext cx="3931682" cy="3019782"/>
          </a:xfrm>
          <a:prstGeom prst="rect">
            <a:avLst/>
          </a:prstGeom>
        </p:spPr>
      </p:pic>
      <p:sp>
        <p:nvSpPr>
          <p:cNvPr id="5" name="Text 2"/>
          <p:cNvSpPr/>
          <p:nvPr/>
        </p:nvSpPr>
        <p:spPr>
          <a:xfrm>
            <a:off x="793790" y="6007418"/>
            <a:ext cx="4069199" cy="708660"/>
          </a:xfrm>
          <a:prstGeom prst="rect">
            <a:avLst/>
          </a:prstGeom>
          <a:noFill/>
          <a:ln/>
        </p:spPr>
        <p:txBody>
          <a:bodyPr wrap="squar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Diccionario con nuevos nombres</a:t>
            </a:r>
            <a:endParaRPr lang="en-US" sz="2200" dirty="0"/>
          </a:p>
        </p:txBody>
      </p:sp>
      <p:sp>
        <p:nvSpPr>
          <p:cNvPr id="6" name="Text 3"/>
          <p:cNvSpPr/>
          <p:nvPr/>
        </p:nvSpPr>
        <p:spPr>
          <a:xfrm>
            <a:off x="793790" y="6942892"/>
            <a:ext cx="406919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7" name="Image 1" descr="preencoded.png">    </p:cNvPr>
          <p:cNvPicPr>
            <a:picLocks noChangeAspect="1"/>
          </p:cNvPicPr>
          <p:nvPr/>
        </p:nvPicPr>
        <p:blipFill>
          <a:blip r:embed="rId2"/>
          <a:stretch>
            <a:fillRect/>
          </a:stretch>
        </p:blipFill>
        <p:spPr>
          <a:xfrm>
            <a:off x="5424011" y="3445312"/>
            <a:ext cx="4211955" cy="1004292"/>
          </a:xfrm>
          <a:prstGeom prst="rect">
            <a:avLst/>
          </a:prstGeom>
        </p:spPr>
      </p:pic>
      <p:sp>
        <p:nvSpPr>
          <p:cNvPr id="8" name="Text 4"/>
          <p:cNvSpPr/>
          <p:nvPr/>
        </p:nvSpPr>
        <p:spPr>
          <a:xfrm>
            <a:off x="5424011" y="4704755"/>
            <a:ext cx="4211955"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9" name="Text 5"/>
          <p:cNvSpPr/>
          <p:nvPr/>
        </p:nvSpPr>
        <p:spPr>
          <a:xfrm>
            <a:off x="5424011" y="5294471"/>
            <a:ext cx="4211955" cy="708660"/>
          </a:xfrm>
          <a:prstGeom prst="rect">
            <a:avLst/>
          </a:prstGeom>
          <a:noFill/>
          <a:ln/>
        </p:spPr>
        <p:txBody>
          <a:bodyPr wrap="squar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Renombramiento y verificación de los cambios</a:t>
            </a:r>
            <a:endParaRPr lang="en-US" sz="2200" dirty="0"/>
          </a:p>
        </p:txBody>
      </p:sp>
      <p:sp>
        <p:nvSpPr>
          <p:cNvPr id="10" name="Text 6"/>
          <p:cNvSpPr/>
          <p:nvPr/>
        </p:nvSpPr>
        <p:spPr>
          <a:xfrm>
            <a:off x="5424011" y="6229945"/>
            <a:ext cx="4211955"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11" name="Image 2" descr="preencoded.png">    </p:cNvPr>
          <p:cNvPicPr>
            <a:picLocks noChangeAspect="1"/>
          </p:cNvPicPr>
          <p:nvPr/>
        </p:nvPicPr>
        <p:blipFill>
          <a:blip r:embed="rId3"/>
          <a:stretch>
            <a:fillRect/>
          </a:stretch>
        </p:blipFill>
        <p:spPr>
          <a:xfrm>
            <a:off x="10196989" y="3767495"/>
            <a:ext cx="3654623" cy="949642"/>
          </a:xfrm>
          <a:prstGeom prst="rect">
            <a:avLst/>
          </a:prstGeom>
        </p:spPr>
      </p:pic>
      <p:sp>
        <p:nvSpPr>
          <p:cNvPr id="12" name="Text 7"/>
          <p:cNvSpPr/>
          <p:nvPr/>
        </p:nvSpPr>
        <p:spPr>
          <a:xfrm>
            <a:off x="10196989" y="4972288"/>
            <a:ext cx="3654623" cy="708660"/>
          </a:xfrm>
          <a:prstGeom prst="rect">
            <a:avLst/>
          </a:prstGeom>
          <a:noFill/>
          <a:ln/>
        </p:spPr>
        <p:txBody>
          <a:bodyPr wrap="squar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Verificación de los cambios</a:t>
            </a:r>
            <a:endParaRPr lang="en-US" sz="2200" dirty="0"/>
          </a:p>
        </p:txBody>
      </p:sp>
      <p:sp>
        <p:nvSpPr>
          <p:cNvPr id="13" name="Text 8"/>
          <p:cNvSpPr/>
          <p:nvPr/>
        </p:nvSpPr>
        <p:spPr>
          <a:xfrm>
            <a:off x="10196989" y="5907762"/>
            <a:ext cx="3654623"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7093" y="437674"/>
            <a:ext cx="8369498" cy="497324"/>
          </a:xfrm>
          <a:prstGeom prst="rect">
            <a:avLst/>
          </a:prstGeom>
          <a:noFill/>
          <a:ln/>
        </p:spPr>
        <p:txBody>
          <a:bodyPr wrap="none" lIns="0" tIns="0" rIns="0" bIns="0" rtlCol="0" anchor="t"/>
          <a:lstStyle/>
          <a:p>
            <a:pPr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Resumen general de las variables numéricas</a:t>
            </a:r>
            <a:endParaRPr lang="en-US" sz="3100" dirty="0"/>
          </a:p>
        </p:txBody>
      </p:sp>
      <p:sp>
        <p:nvSpPr>
          <p:cNvPr id="3" name="Text 1"/>
          <p:cNvSpPr/>
          <p:nvPr/>
        </p:nvSpPr>
        <p:spPr>
          <a:xfrm>
            <a:off x="557093" y="1332786"/>
            <a:ext cx="2387560" cy="298371"/>
          </a:xfrm>
          <a:prstGeom prst="rect">
            <a:avLst/>
          </a:prstGeom>
          <a:noFill/>
          <a:ln/>
        </p:spPr>
        <p:txBody>
          <a:bodyPr wrap="none" lIns="0" tIns="0" rIns="0" bIns="0" rtlCol="0" anchor="t"/>
          <a:lstStyle/>
          <a:p>
            <a:pPr indent="0" marL="0">
              <a:lnSpc>
                <a:spcPts val="2300"/>
              </a:lnSpc>
              <a:buNone/>
            </a:pPr>
            <a:r>
              <a:rPr lang="en-US" sz="1850" dirty="0">
                <a:solidFill>
                  <a:srgbClr val="76B9FF"/>
                </a:solidFill>
                <a:latin typeface="Roboto Slab" pitchFamily="34" charset="0"/>
                <a:ea typeface="Roboto Slab" pitchFamily="34" charset="-122"/>
                <a:cs typeface="Roboto Slab" pitchFamily="34" charset="-120"/>
              </a:rPr>
              <a:t>Código</a:t>
            </a:r>
            <a:endParaRPr lang="en-US" sz="1850" dirty="0"/>
          </a:p>
        </p:txBody>
      </p:sp>
      <p:pic>
        <p:nvPicPr>
          <p:cNvPr id="4" name="Image 0" descr="preencoded.png">    </p:cNvPr>
          <p:cNvPicPr>
            <a:picLocks noChangeAspect="1"/>
          </p:cNvPicPr>
          <p:nvPr/>
        </p:nvPicPr>
        <p:blipFill>
          <a:blip r:embed="rId1"/>
          <a:stretch>
            <a:fillRect/>
          </a:stretch>
        </p:blipFill>
        <p:spPr>
          <a:xfrm>
            <a:off x="557093" y="1810107"/>
            <a:ext cx="6285905" cy="2426018"/>
          </a:xfrm>
          <a:prstGeom prst="rect">
            <a:avLst/>
          </a:prstGeom>
        </p:spPr>
      </p:pic>
      <p:sp>
        <p:nvSpPr>
          <p:cNvPr id="5" name="Text 2"/>
          <p:cNvSpPr/>
          <p:nvPr/>
        </p:nvSpPr>
        <p:spPr>
          <a:xfrm>
            <a:off x="557093" y="4415076"/>
            <a:ext cx="2387560" cy="298371"/>
          </a:xfrm>
          <a:prstGeom prst="rect">
            <a:avLst/>
          </a:prstGeom>
          <a:noFill/>
          <a:ln/>
        </p:spPr>
        <p:txBody>
          <a:bodyPr wrap="none" lIns="0" tIns="0" rIns="0" bIns="0" rtlCol="0" anchor="t"/>
          <a:lstStyle/>
          <a:p>
            <a:pPr indent="0" marL="0">
              <a:lnSpc>
                <a:spcPts val="2300"/>
              </a:lnSpc>
              <a:buNone/>
            </a:pPr>
            <a:r>
              <a:rPr lang="en-US" sz="1850" dirty="0">
                <a:solidFill>
                  <a:srgbClr val="76B9FF"/>
                </a:solidFill>
                <a:latin typeface="Roboto Slab" pitchFamily="34" charset="0"/>
                <a:ea typeface="Roboto Slab" pitchFamily="34" charset="-122"/>
                <a:cs typeface="Roboto Slab" pitchFamily="34" charset="-120"/>
              </a:rPr>
              <a:t>Salidas</a:t>
            </a:r>
            <a:endParaRPr lang="en-US" sz="1850" dirty="0"/>
          </a:p>
        </p:txBody>
      </p:sp>
      <p:pic>
        <p:nvPicPr>
          <p:cNvPr id="6" name="Image 1" descr="preencoded.png">    </p:cNvPr>
          <p:cNvPicPr>
            <a:picLocks noChangeAspect="1"/>
          </p:cNvPicPr>
          <p:nvPr/>
        </p:nvPicPr>
        <p:blipFill>
          <a:blip r:embed="rId2"/>
          <a:stretch>
            <a:fillRect/>
          </a:stretch>
        </p:blipFill>
        <p:spPr>
          <a:xfrm>
            <a:off x="557093" y="4892397"/>
            <a:ext cx="6050280" cy="3861792"/>
          </a:xfrm>
          <a:prstGeom prst="rect">
            <a:avLst/>
          </a:prstGeom>
        </p:spPr>
      </p:pic>
      <p:sp>
        <p:nvSpPr>
          <p:cNvPr id="7" name="Text 3"/>
          <p:cNvSpPr/>
          <p:nvPr/>
        </p:nvSpPr>
        <p:spPr>
          <a:xfrm>
            <a:off x="7238762" y="1332786"/>
            <a:ext cx="2797731" cy="298371"/>
          </a:xfrm>
          <a:prstGeom prst="rect">
            <a:avLst/>
          </a:prstGeom>
          <a:noFill/>
          <a:ln/>
        </p:spPr>
        <p:txBody>
          <a:bodyPr wrap="none" lIns="0" tIns="0" rIns="0" bIns="0" rtlCol="0" anchor="t"/>
          <a:lstStyle/>
          <a:p>
            <a:pPr indent="0" marL="0">
              <a:lnSpc>
                <a:spcPts val="2300"/>
              </a:lnSpc>
              <a:buNone/>
            </a:pPr>
            <a:r>
              <a:rPr lang="en-US" sz="1850" dirty="0">
                <a:solidFill>
                  <a:srgbClr val="76B9FF"/>
                </a:solidFill>
                <a:latin typeface="Roboto Slab" pitchFamily="34" charset="0"/>
                <a:ea typeface="Roboto Slab" pitchFamily="34" charset="-122"/>
                <a:cs typeface="Roboto Slab" pitchFamily="34" charset="-120"/>
              </a:rPr>
              <a:t>Salidas más importantes</a:t>
            </a:r>
            <a:endParaRPr lang="en-US" sz="1850" dirty="0"/>
          </a:p>
        </p:txBody>
      </p:sp>
      <p:sp>
        <p:nvSpPr>
          <p:cNvPr id="8" name="Shape 4"/>
          <p:cNvSpPr/>
          <p:nvPr/>
        </p:nvSpPr>
        <p:spPr>
          <a:xfrm>
            <a:off x="7238762" y="1810107"/>
            <a:ext cx="6842046" cy="1494830"/>
          </a:xfrm>
          <a:prstGeom prst="roundRect">
            <a:avLst>
              <a:gd name="adj" fmla="val 1597"/>
            </a:avLst>
          </a:prstGeom>
          <a:noFill/>
          <a:ln w="7620">
            <a:solidFill>
              <a:srgbClr val="FFFFFF">
                <a:alpha val="24000"/>
              </a:srgbClr>
            </a:solidFill>
            <a:prstDash val="solid"/>
          </a:ln>
        </p:spPr>
      </p:sp>
      <p:sp>
        <p:nvSpPr>
          <p:cNvPr id="9" name="Shape 5"/>
          <p:cNvSpPr/>
          <p:nvPr/>
        </p:nvSpPr>
        <p:spPr>
          <a:xfrm>
            <a:off x="7246382" y="1817727"/>
            <a:ext cx="6826806" cy="1479590"/>
          </a:xfrm>
          <a:prstGeom prst="rect">
            <a:avLst/>
          </a:prstGeom>
          <a:solidFill>
            <a:srgbClr val="FFFFFF">
              <a:alpha val="4000"/>
            </a:srgbClr>
          </a:solidFill>
          <a:ln/>
        </p:spPr>
      </p:sp>
      <p:sp>
        <p:nvSpPr>
          <p:cNvPr id="10" name="Text 6"/>
          <p:cNvSpPr/>
          <p:nvPr/>
        </p:nvSpPr>
        <p:spPr>
          <a:xfrm>
            <a:off x="7405449" y="1920835"/>
            <a:ext cx="3091458" cy="254675"/>
          </a:xfrm>
          <a:prstGeom prst="rect">
            <a:avLst/>
          </a:prstGeom>
          <a:noFill/>
          <a:ln/>
        </p:spPr>
        <p:txBody>
          <a:bodyPr wrap="none" lIns="0" tIns="0" rIns="0" bIns="0" rtlCol="0" anchor="t"/>
          <a:lstStyle/>
          <a:p>
            <a:pPr indent="0" marL="0">
              <a:lnSpc>
                <a:spcPts val="2000"/>
              </a:lnSpc>
              <a:buNone/>
            </a:pPr>
            <a:r>
              <a:rPr lang="en-US" sz="1250" b="1" dirty="0">
                <a:solidFill>
                  <a:srgbClr val="D6E5EF"/>
                </a:solidFill>
                <a:latin typeface="Roboto" pitchFamily="34" charset="0"/>
                <a:ea typeface="Roboto" pitchFamily="34" charset="-122"/>
                <a:cs typeface="Roboto" pitchFamily="34" charset="-120"/>
              </a:rPr>
              <a:t>Promedio y Mediana</a:t>
            </a:r>
            <a:endParaRPr lang="en-US" sz="1250" dirty="0"/>
          </a:p>
        </p:txBody>
      </p:sp>
      <p:sp>
        <p:nvSpPr>
          <p:cNvPr id="11" name="Text 7"/>
          <p:cNvSpPr/>
          <p:nvPr/>
        </p:nvSpPr>
        <p:spPr>
          <a:xfrm>
            <a:off x="10822662" y="1920835"/>
            <a:ext cx="3091458" cy="1273373"/>
          </a:xfrm>
          <a:prstGeom prst="rect">
            <a:avLst/>
          </a:prstGeom>
          <a:noFill/>
          <a:ln/>
        </p:spPr>
        <p:txBody>
          <a:bodyPr wrap="square" lIns="0" tIns="0" rIns="0" bIns="0" rtlCol="0" anchor="t"/>
          <a:lstStyle/>
          <a:p>
            <a:pPr indent="0" marL="0">
              <a:lnSpc>
                <a:spcPts val="2000"/>
              </a:lnSpc>
              <a:buNone/>
            </a:pPr>
            <a:r>
              <a:rPr lang="en-US" sz="1250" dirty="0">
                <a:solidFill>
                  <a:srgbClr val="D6E5EF"/>
                </a:solidFill>
                <a:latin typeface="Roboto" pitchFamily="34" charset="0"/>
                <a:ea typeface="Roboto" pitchFamily="34" charset="-122"/>
                <a:cs typeface="Roboto" pitchFamily="34" charset="-120"/>
              </a:rPr>
              <a:t>El promedio varía de 0.53 (Restaurantes) a 3.18 (Parques). La mediana es generalmente cercana al promedio, con valores algo más bajos para Restaurantes y Museos.</a:t>
            </a:r>
            <a:endParaRPr lang="en-US" sz="1250" dirty="0"/>
          </a:p>
        </p:txBody>
      </p:sp>
      <p:sp>
        <p:nvSpPr>
          <p:cNvPr id="12" name="Shape 8"/>
          <p:cNvSpPr/>
          <p:nvPr/>
        </p:nvSpPr>
        <p:spPr>
          <a:xfrm>
            <a:off x="7238762" y="3483888"/>
            <a:ext cx="6842046" cy="1494830"/>
          </a:xfrm>
          <a:prstGeom prst="roundRect">
            <a:avLst>
              <a:gd name="adj" fmla="val 1597"/>
            </a:avLst>
          </a:prstGeom>
          <a:noFill/>
          <a:ln w="7620">
            <a:solidFill>
              <a:srgbClr val="FFFFFF">
                <a:alpha val="24000"/>
              </a:srgbClr>
            </a:solidFill>
            <a:prstDash val="solid"/>
          </a:ln>
        </p:spPr>
      </p:sp>
      <p:sp>
        <p:nvSpPr>
          <p:cNvPr id="13" name="Shape 9"/>
          <p:cNvSpPr/>
          <p:nvPr/>
        </p:nvSpPr>
        <p:spPr>
          <a:xfrm>
            <a:off x="7246382" y="3491508"/>
            <a:ext cx="6826806" cy="1479590"/>
          </a:xfrm>
          <a:prstGeom prst="rect">
            <a:avLst/>
          </a:prstGeom>
          <a:solidFill>
            <a:srgbClr val="FFFFFF">
              <a:alpha val="4000"/>
            </a:srgbClr>
          </a:solidFill>
          <a:ln/>
        </p:spPr>
      </p:sp>
      <p:sp>
        <p:nvSpPr>
          <p:cNvPr id="14" name="Text 10"/>
          <p:cNvSpPr/>
          <p:nvPr/>
        </p:nvSpPr>
        <p:spPr>
          <a:xfrm>
            <a:off x="7405449" y="3594616"/>
            <a:ext cx="3091458" cy="254675"/>
          </a:xfrm>
          <a:prstGeom prst="rect">
            <a:avLst/>
          </a:prstGeom>
          <a:noFill/>
          <a:ln/>
        </p:spPr>
        <p:txBody>
          <a:bodyPr wrap="none" lIns="0" tIns="0" rIns="0" bIns="0" rtlCol="0" anchor="t"/>
          <a:lstStyle/>
          <a:p>
            <a:pPr indent="0" marL="0">
              <a:lnSpc>
                <a:spcPts val="2000"/>
              </a:lnSpc>
              <a:buNone/>
            </a:pPr>
            <a:r>
              <a:rPr lang="en-US" sz="1250" b="1" dirty="0">
                <a:solidFill>
                  <a:srgbClr val="D6E5EF"/>
                </a:solidFill>
                <a:latin typeface="Roboto" pitchFamily="34" charset="0"/>
                <a:ea typeface="Roboto" pitchFamily="34" charset="-122"/>
                <a:cs typeface="Roboto" pitchFamily="34" charset="-120"/>
              </a:rPr>
              <a:t>Rango y Desviación Estándar</a:t>
            </a:r>
            <a:endParaRPr lang="en-US" sz="1250" dirty="0"/>
          </a:p>
        </p:txBody>
      </p:sp>
      <p:sp>
        <p:nvSpPr>
          <p:cNvPr id="15" name="Text 11"/>
          <p:cNvSpPr/>
          <p:nvPr/>
        </p:nvSpPr>
        <p:spPr>
          <a:xfrm>
            <a:off x="10822662" y="3594616"/>
            <a:ext cx="3091458" cy="1273373"/>
          </a:xfrm>
          <a:prstGeom prst="rect">
            <a:avLst/>
          </a:prstGeom>
          <a:noFill/>
          <a:ln/>
        </p:spPr>
        <p:txBody>
          <a:bodyPr wrap="square" lIns="0" tIns="0" rIns="0" bIns="0" rtlCol="0" anchor="t"/>
          <a:lstStyle/>
          <a:p>
            <a:pPr indent="0" marL="0">
              <a:lnSpc>
                <a:spcPts val="2000"/>
              </a:lnSpc>
              <a:buNone/>
            </a:pPr>
            <a:r>
              <a:rPr lang="en-US" sz="1250" dirty="0">
                <a:solidFill>
                  <a:srgbClr val="D6E5EF"/>
                </a:solidFill>
                <a:latin typeface="Roboto" pitchFamily="34" charset="0"/>
                <a:ea typeface="Roboto" pitchFamily="34" charset="-122"/>
                <a:cs typeface="Roboto" pitchFamily="34" charset="-120"/>
              </a:rPr>
              <a:t>Los valores mínimos y máximos varían ampliamente entre las categorías. La desviación estándar es menor en Parques y Playas, indicando menos variabilidad, y mayor en Bares y Restaurantes.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80661"/>
            <a:ext cx="768858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Distribución de las variables </a:t>
            </a:r>
            <a:endParaRPr lang="en-US" sz="4450" dirty="0"/>
          </a:p>
        </p:txBody>
      </p:sp>
      <p:pic>
        <p:nvPicPr>
          <p:cNvPr id="3" name="Image 0" descr="preencoded.png">    </p:cNvPr>
          <p:cNvPicPr>
            <a:picLocks noChangeAspect="1"/>
          </p:cNvPicPr>
          <p:nvPr/>
        </p:nvPicPr>
        <p:blipFill>
          <a:blip r:embed="rId1"/>
          <a:stretch>
            <a:fillRect/>
          </a:stretch>
        </p:blipFill>
        <p:spPr>
          <a:xfrm>
            <a:off x="793790" y="2643068"/>
            <a:ext cx="13042821" cy="4105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844171" y="1339096"/>
            <a:ext cx="6941939" cy="708779"/>
          </a:xfrm>
          <a:prstGeom prst="rect">
            <a:avLst/>
          </a:prstGeom>
          <a:noFill/>
          <a:ln/>
        </p:spPr>
        <p:txBody>
          <a:bodyPr wrap="none" lIns="0" tIns="0" rIns="0" bIns="0" rtlCol="0" anchor="t"/>
          <a:lstStyle/>
          <a:p>
            <a:pPr algn="ct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Histograma para Galerías </a:t>
            </a:r>
            <a:endParaRPr lang="en-US" sz="4450" dirty="0"/>
          </a:p>
        </p:txBody>
      </p:sp>
      <p:pic>
        <p:nvPicPr>
          <p:cNvPr id="3" name="Image 0" descr="preencoded.png">    </p:cNvPr>
          <p:cNvPicPr>
            <a:picLocks noChangeAspect="1"/>
          </p:cNvPicPr>
          <p:nvPr/>
        </p:nvPicPr>
        <p:blipFill>
          <a:blip r:embed="rId1"/>
          <a:stretch>
            <a:fillRect/>
          </a:stretch>
        </p:blipFill>
        <p:spPr>
          <a:xfrm>
            <a:off x="3651171" y="2501503"/>
            <a:ext cx="7327940" cy="43890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2024-09-14T16:50:47Z</dcterms:created>
  <dcterms:modified xsi:type="dcterms:W3CDTF">2024-09-14T16:50:47Z</dcterms:modified>
</cp:coreProperties>
</file>